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4"/>
  </p:notesMasterIdLst>
  <p:sldIdLst>
    <p:sldId id="508" r:id="rId2"/>
    <p:sldId id="456" r:id="rId3"/>
    <p:sldId id="497" r:id="rId4"/>
    <p:sldId id="498" r:id="rId5"/>
    <p:sldId id="499" r:id="rId6"/>
    <p:sldId id="500" r:id="rId7"/>
    <p:sldId id="501" r:id="rId8"/>
    <p:sldId id="502" r:id="rId9"/>
    <p:sldId id="503" r:id="rId10"/>
    <p:sldId id="504" r:id="rId11"/>
    <p:sldId id="507" r:id="rId12"/>
    <p:sldId id="471" r:id="rId13"/>
    <p:sldId id="482" r:id="rId14"/>
    <p:sldId id="473" r:id="rId15"/>
    <p:sldId id="474" r:id="rId16"/>
    <p:sldId id="475" r:id="rId17"/>
    <p:sldId id="476" r:id="rId18"/>
    <p:sldId id="477" r:id="rId19"/>
    <p:sldId id="478" r:id="rId20"/>
    <p:sldId id="479" r:id="rId21"/>
    <p:sldId id="480" r:id="rId22"/>
    <p:sldId id="481" r:id="rId23"/>
    <p:sldId id="483" r:id="rId24"/>
    <p:sldId id="484" r:id="rId25"/>
    <p:sldId id="485" r:id="rId26"/>
    <p:sldId id="486" r:id="rId27"/>
    <p:sldId id="487" r:id="rId28"/>
    <p:sldId id="488" r:id="rId29"/>
    <p:sldId id="489" r:id="rId30"/>
    <p:sldId id="490" r:id="rId31"/>
    <p:sldId id="491" r:id="rId32"/>
    <p:sldId id="492" r:id="rId33"/>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p:normalViewPr>
  <p:slideViewPr>
    <p:cSldViewPr>
      <p:cViewPr varScale="1">
        <p:scale>
          <a:sx n="77" d="100"/>
          <a:sy n="77" d="100"/>
        </p:scale>
        <p:origin x="-10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 xmlns:p14="http://schemas.microsoft.com/office/powerpoint/2010/main"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 xmlns:p14="http://schemas.microsoft.com/office/powerpoint/2010/main" val="2663372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 xmlns:p14="http://schemas.microsoft.com/office/powerpoint/2010/main" val="744865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 xmlns:p14="http://schemas.microsoft.com/office/powerpoint/2010/main" val="1547222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 xmlns:p14="http://schemas.microsoft.com/office/powerpoint/2010/main" val="66530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 xmlns:p14="http://schemas.microsoft.com/office/powerpoint/2010/main" val="2870251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 xmlns:p14="http://schemas.microsoft.com/office/powerpoint/2010/main" val="2428077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 xmlns:p14="http://schemas.microsoft.com/office/powerpoint/2010/main" val="1132442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 xmlns:p14="http://schemas.microsoft.com/office/powerpoint/2010/main" val="422401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 xmlns:p14="http://schemas.microsoft.com/office/powerpoint/2010/main" val="1182226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 xmlns:p14="http://schemas.microsoft.com/office/powerpoint/2010/main" val="21544700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 xmlns:p14="http://schemas.microsoft.com/office/powerpoint/2010/main" val="2259437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 xmlns:p14="http://schemas.microsoft.com/office/powerpoint/2010/main" val="3844343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24</a:t>
            </a:fld>
            <a:endParaRPr lang="en-US"/>
          </a:p>
        </p:txBody>
      </p:sp>
    </p:spTree>
    <p:extLst>
      <p:ext uri="{BB962C8B-B14F-4D97-AF65-F5344CB8AC3E}">
        <p14:creationId xmlns="" xmlns:p14="http://schemas.microsoft.com/office/powerpoint/2010/main" val="2469589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25</a:t>
            </a:fld>
            <a:endParaRPr lang="en-US"/>
          </a:p>
        </p:txBody>
      </p:sp>
    </p:spTree>
    <p:extLst>
      <p:ext uri="{BB962C8B-B14F-4D97-AF65-F5344CB8AC3E}">
        <p14:creationId xmlns="" xmlns:p14="http://schemas.microsoft.com/office/powerpoint/2010/main" val="36889692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26</a:t>
            </a:fld>
            <a:endParaRPr lang="en-US"/>
          </a:p>
        </p:txBody>
      </p:sp>
    </p:spTree>
    <p:extLst>
      <p:ext uri="{BB962C8B-B14F-4D97-AF65-F5344CB8AC3E}">
        <p14:creationId xmlns="" xmlns:p14="http://schemas.microsoft.com/office/powerpoint/2010/main" val="2606456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27</a:t>
            </a:fld>
            <a:endParaRPr lang="en-US"/>
          </a:p>
        </p:txBody>
      </p:sp>
    </p:spTree>
    <p:extLst>
      <p:ext uri="{BB962C8B-B14F-4D97-AF65-F5344CB8AC3E}">
        <p14:creationId xmlns="" xmlns:p14="http://schemas.microsoft.com/office/powerpoint/2010/main" val="648977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28</a:t>
            </a:fld>
            <a:endParaRPr lang="en-US"/>
          </a:p>
        </p:txBody>
      </p:sp>
    </p:spTree>
    <p:extLst>
      <p:ext uri="{BB962C8B-B14F-4D97-AF65-F5344CB8AC3E}">
        <p14:creationId xmlns="" xmlns:p14="http://schemas.microsoft.com/office/powerpoint/2010/main" val="37506762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29</a:t>
            </a:fld>
            <a:endParaRPr lang="en-US"/>
          </a:p>
        </p:txBody>
      </p:sp>
    </p:spTree>
    <p:extLst>
      <p:ext uri="{BB962C8B-B14F-4D97-AF65-F5344CB8AC3E}">
        <p14:creationId xmlns="" xmlns:p14="http://schemas.microsoft.com/office/powerpoint/2010/main" val="10822111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30</a:t>
            </a:fld>
            <a:endParaRPr lang="en-US"/>
          </a:p>
        </p:txBody>
      </p:sp>
    </p:spTree>
    <p:extLst>
      <p:ext uri="{BB962C8B-B14F-4D97-AF65-F5344CB8AC3E}">
        <p14:creationId xmlns="" xmlns:p14="http://schemas.microsoft.com/office/powerpoint/2010/main" val="1632453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31</a:t>
            </a:fld>
            <a:endParaRPr lang="en-US"/>
          </a:p>
        </p:txBody>
      </p:sp>
    </p:spTree>
    <p:extLst>
      <p:ext uri="{BB962C8B-B14F-4D97-AF65-F5344CB8AC3E}">
        <p14:creationId xmlns="" xmlns:p14="http://schemas.microsoft.com/office/powerpoint/2010/main" val="22575908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32</a:t>
            </a:fld>
            <a:endParaRPr lang="en-US"/>
          </a:p>
        </p:txBody>
      </p:sp>
    </p:spTree>
    <p:extLst>
      <p:ext uri="{BB962C8B-B14F-4D97-AF65-F5344CB8AC3E}">
        <p14:creationId xmlns="" xmlns:p14="http://schemas.microsoft.com/office/powerpoint/2010/main" val="1577123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 xmlns:p14="http://schemas.microsoft.com/office/powerpoint/2010/main" val="3382155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 xmlns:p14="http://schemas.microsoft.com/office/powerpoint/2010/main" val="3382155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998C63-7EF5-4E93-A65B-C78132FF7261}"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74F353-4049-49F8-AD17-54113405838B}"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6AED51-F72C-4B69-8121-E4F746CCB53D}"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DDB1F9-1374-419F-9DDD-95962F948791}"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 xmlns:p14="http://schemas.microsoft.com/office/powerpoint/2010/main"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DF8EC2-A2AC-4FF8-837E-5D6FBE928369}"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43C164-B37F-43D9-AB74-69EA2AB9F858}"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 xmlns:p14="http://schemas.microsoft.com/office/powerpoint/2010/main"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F00C5A-346C-426D-A36B-CF1D9A4B45A9}"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382330-909A-4825-8060-D099714B09D3}"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09E5A-0DE5-4C9E-93A2-EE2AC05638A1}"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EE68A25-EC3E-4226-A3FA-98680C84E2EB}"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 xmlns:p14="http://schemas.microsoft.com/office/powerpoint/2010/main"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76B24A65-52B1-47A4-AD01-B308322F826E}"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 xmlns:p14="http://schemas.microsoft.com/office/powerpoint/2010/main"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DBEDB79-F50D-4C7B-BE8C-96E65180550D}"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7.jpeg"/><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80339" y="3063359"/>
            <a:ext cx="7391400" cy="746641"/>
          </a:xfrm>
        </p:spPr>
        <p:txBody>
          <a:bodyPr>
            <a:noAutofit/>
          </a:bodyPr>
          <a:lstStyle/>
          <a:p>
            <a:r>
              <a:rPr lang="en-GB" altLang="en-US" sz="3000" dirty="0" smtClean="0">
                <a:latin typeface="Candara" panose="020E0502030303020204" pitchFamily="34" charset="0"/>
              </a:rPr>
              <a:t>Historical </a:t>
            </a:r>
            <a:r>
              <a:rPr lang="en-GB" altLang="en-US" sz="3000" dirty="0">
                <a:latin typeface="Candara" panose="020E0502030303020204" pitchFamily="34" charset="0"/>
              </a:rPr>
              <a:t>Background of Pakistan</a:t>
            </a:r>
          </a:p>
          <a:p>
            <a:endParaRPr lang="en-US" sz="30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a:latin typeface="Candara" panose="020E0502030303020204" pitchFamily="34" charset="0"/>
            </a:endParaRPr>
          </a:p>
        </p:txBody>
      </p:sp>
    </p:spTree>
    <p:extLst>
      <p:ext uri="{BB962C8B-B14F-4D97-AF65-F5344CB8AC3E}">
        <p14:creationId xmlns="" xmlns:p14="http://schemas.microsoft.com/office/powerpoint/2010/main" val="408577770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229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Failure of the Revolt 1/2</a:t>
            </a:r>
          </a:p>
        </p:txBody>
      </p:sp>
      <p:sp>
        <p:nvSpPr>
          <p:cNvPr id="6" name="TextBox 5"/>
          <p:cNvSpPr txBox="1"/>
          <p:nvPr/>
        </p:nvSpPr>
        <p:spPr>
          <a:xfrm>
            <a:off x="685801" y="1741320"/>
            <a:ext cx="8020022" cy="4524315"/>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Lack of definite aim by the Indians.</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a:latin typeface="Candara" pitchFamily="34" charset="0"/>
                <a:cs typeface="Arial" pitchFamily="34" charset="0"/>
              </a:rPr>
              <a:t>Every group and faction fought for personal reasons without a central Indian command.</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Some had problem with job insecurity, some had problem with high taxes, while others were concerned with preserving their rule in their states etc.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Lack of Unity.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revolt was not pre-decided. It could not start at one time in the whole of India therefore, EIC effectively crushed it. </a:t>
            </a:r>
          </a:p>
          <a:p>
            <a:pPr marL="914400" lvl="1" indent="-457200" algn="just">
              <a:buFont typeface="Arial" panose="020B0604020202020204" pitchFamily="34" charset="0"/>
              <a:buChar char="•"/>
            </a:pP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229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Failure of the Revolt 2/2</a:t>
            </a:r>
          </a:p>
        </p:txBody>
      </p:sp>
      <p:sp>
        <p:nvSpPr>
          <p:cNvPr id="6" name="TextBox 5"/>
          <p:cNvSpPr txBox="1"/>
          <p:nvPr/>
        </p:nvSpPr>
        <p:spPr>
          <a:xfrm>
            <a:off x="685801" y="1741320"/>
            <a:ext cx="8020022" cy="4893647"/>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Lack of public support: Educated groups (mainly converts to Christianity), many traders, and lots of peasants did not participate in it because they were blossoming  in the rule of EIC.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Lack of national spirit. </a:t>
            </a:r>
            <a:r>
              <a:rPr lang="en-US" altLang="en-US" sz="2400" dirty="0" err="1">
                <a:latin typeface="Candara" pitchFamily="34" charset="0"/>
                <a:cs typeface="Arial" pitchFamily="34" charset="0"/>
              </a:rPr>
              <a:t>Lacknow</a:t>
            </a:r>
            <a:r>
              <a:rPr lang="en-US" altLang="en-US" sz="2400" dirty="0">
                <a:latin typeface="Candara" pitchFamily="34" charset="0"/>
                <a:cs typeface="Arial" pitchFamily="34" charset="0"/>
              </a:rPr>
              <a:t>, Jhansi and Bihar just revolted to safeguard their rulers’ narrow interests rather than safeguarding the larger interest of India</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No efficient war tactics: The </a:t>
            </a:r>
            <a:r>
              <a:rPr lang="en-US" altLang="en-US" sz="2400" dirty="0" err="1">
                <a:latin typeface="Candara" pitchFamily="34" charset="0"/>
                <a:cs typeface="Arial" pitchFamily="34" charset="0"/>
              </a:rPr>
              <a:t>Mughal</a:t>
            </a:r>
            <a:r>
              <a:rPr lang="en-US" altLang="en-US" sz="2400" dirty="0">
                <a:latin typeface="Candara" pitchFamily="34" charset="0"/>
                <a:cs typeface="Arial" pitchFamily="34" charset="0"/>
              </a:rPr>
              <a:t> ruler and other local rulers had quite weak armies which had no match for the English officers and their war tactics.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efficient English officials were able to suppress mutiny in 1857 </a:t>
            </a:r>
          </a:p>
          <a:p>
            <a:pPr marL="914400" lvl="1" indent="-457200" algn="just">
              <a:buFont typeface="Arial" panose="020B0604020202020204" pitchFamily="34" charset="0"/>
              <a:buChar char="•"/>
            </a:pPr>
            <a:endParaRPr lang="en-US" alt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Nature of the War of Independence</a:t>
            </a:r>
          </a:p>
        </p:txBody>
      </p:sp>
      <p:sp>
        <p:nvSpPr>
          <p:cNvPr id="6" name="TextBox 5"/>
          <p:cNvSpPr txBox="1"/>
          <p:nvPr/>
        </p:nvSpPr>
        <p:spPr>
          <a:xfrm>
            <a:off x="685801" y="1741321"/>
            <a:ext cx="8020022" cy="2308324"/>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altLang="en-US" sz="2400" dirty="0">
                <a:latin typeface="Candara" pitchFamily="34" charset="0"/>
                <a:cs typeface="Arial" pitchFamily="34" charset="0"/>
              </a:rPr>
              <a:t>It was not religious.</a:t>
            </a:r>
          </a:p>
          <a:p>
            <a:pPr marL="457200" indent="-457200" algn="just">
              <a:lnSpc>
                <a:spcPct val="150000"/>
              </a:lnSpc>
              <a:buFont typeface="Wingdings" panose="05000000000000000000" pitchFamily="2" charset="2"/>
              <a:buChar char="q"/>
            </a:pPr>
            <a:r>
              <a:rPr lang="en-US" altLang="en-US" sz="2400" dirty="0">
                <a:latin typeface="Candara" pitchFamily="34" charset="0"/>
                <a:cs typeface="Arial" pitchFamily="34" charset="0"/>
              </a:rPr>
              <a:t>It was more economic and socio-cultural.</a:t>
            </a:r>
          </a:p>
          <a:p>
            <a:pPr marL="457200" indent="-457200" algn="just">
              <a:lnSpc>
                <a:spcPct val="150000"/>
              </a:lnSpc>
              <a:buFont typeface="Wingdings" panose="05000000000000000000" pitchFamily="2" charset="2"/>
              <a:buChar char="q"/>
            </a:pPr>
            <a:r>
              <a:rPr lang="en-US" altLang="en-US" sz="2400" dirty="0">
                <a:latin typeface="Candara" pitchFamily="34" charset="0"/>
                <a:cs typeface="Arial" pitchFamily="34" charset="0"/>
              </a:rPr>
              <a:t>It was blamed by Hindus to be the act of Muslims alone as religious conspiracy against the British.</a:t>
            </a:r>
            <a:endParaRPr 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1717118"/>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22"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2250518"/>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2783918"/>
            <a:ext cx="507919" cy="49268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918931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mph" presetSubtype="0" fill="hold" nodeType="clickEffect">
                                  <p:stCondLst>
                                    <p:cond delay="0"/>
                                  </p:stCondLst>
                                  <p:childTnLst>
                                    <p:animClr clrSpc="rgb" dir="cw">
                                      <p:cBhvr override="childStyle">
                                        <p:cTn id="16" dur="500" fill="hold"/>
                                        <p:tgtEl>
                                          <p:spTgt spid="6">
                                            <p:txEl>
                                              <p:pRg st="1" end="1"/>
                                            </p:txEl>
                                          </p:spTgt>
                                        </p:tgtEl>
                                        <p:attrNameLst>
                                          <p:attrName>style.color</p:attrName>
                                        </p:attrNameLst>
                                      </p:cBhvr>
                                      <p:to>
                                        <a:srgbClr val="000000"/>
                                      </p:to>
                                    </p:animClr>
                                    <p:animClr clrSpc="rgb" dir="cw">
                                      <p:cBhvr>
                                        <p:cTn id="17" dur="500" fill="hold"/>
                                        <p:tgtEl>
                                          <p:spTgt spid="6">
                                            <p:txEl>
                                              <p:pRg st="1" end="1"/>
                                            </p:txEl>
                                          </p:spTgt>
                                        </p:tgtEl>
                                        <p:attrNameLst>
                                          <p:attrName>fillcolor</p:attrName>
                                        </p:attrNameLst>
                                      </p:cBhvr>
                                      <p:to>
                                        <a:srgbClr val="000000"/>
                                      </p:to>
                                    </p:animClr>
                                    <p:set>
                                      <p:cBhvr>
                                        <p:cTn id="18" dur="500" fill="hold"/>
                                        <p:tgtEl>
                                          <p:spTgt spid="6">
                                            <p:txEl>
                                              <p:pRg st="1" end="1"/>
                                            </p:txEl>
                                          </p:spTgt>
                                        </p:tgtEl>
                                        <p:attrNameLst>
                                          <p:attrName>fill.type</p:attrName>
                                        </p:attrNameLst>
                                      </p:cBhvr>
                                      <p:to>
                                        <p:strVal val="solid"/>
                                      </p:to>
                                    </p:set>
                                    <p:set>
                                      <p:cBhvr>
                                        <p:cTn id="19" dur="500" fill="hold"/>
                                        <p:tgtEl>
                                          <p:spTgt spid="6">
                                            <p:txEl>
                                              <p:pRg st="1" end="1"/>
                                            </p:txEl>
                                          </p:spTgt>
                                        </p:tgtEl>
                                        <p:attrNameLst>
                                          <p:attrName>fill.on</p:attrName>
                                        </p:attrNameLst>
                                      </p:cBhvr>
                                      <p:to>
                                        <p:strVal val="true"/>
                                      </p:to>
                                    </p:se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9" presetClass="emph" presetSubtype="0" fill="hold" nodeType="clickEffect">
                                  <p:stCondLst>
                                    <p:cond delay="0"/>
                                  </p:stCondLst>
                                  <p:childTnLst>
                                    <p:animClr clrSpc="rgb" dir="cw">
                                      <p:cBhvr override="childStyle">
                                        <p:cTn id="26" dur="500" fill="hold"/>
                                        <p:tgtEl>
                                          <p:spTgt spid="6">
                                            <p:txEl>
                                              <p:pRg st="2" end="2"/>
                                            </p:txEl>
                                          </p:spTgt>
                                        </p:tgtEl>
                                        <p:attrNameLst>
                                          <p:attrName>style.color</p:attrName>
                                        </p:attrNameLst>
                                      </p:cBhvr>
                                      <p:to>
                                        <a:srgbClr val="000000"/>
                                      </p:to>
                                    </p:animClr>
                                    <p:animClr clrSpc="rgb" dir="cw">
                                      <p:cBhvr>
                                        <p:cTn id="27" dur="500" fill="hold"/>
                                        <p:tgtEl>
                                          <p:spTgt spid="6">
                                            <p:txEl>
                                              <p:pRg st="2" end="2"/>
                                            </p:txEl>
                                          </p:spTgt>
                                        </p:tgtEl>
                                        <p:attrNameLst>
                                          <p:attrName>fillcolor</p:attrName>
                                        </p:attrNameLst>
                                      </p:cBhvr>
                                      <p:to>
                                        <a:srgbClr val="000000"/>
                                      </p:to>
                                    </p:animClr>
                                    <p:set>
                                      <p:cBhvr>
                                        <p:cTn id="28" dur="500" fill="hold"/>
                                        <p:tgtEl>
                                          <p:spTgt spid="6">
                                            <p:txEl>
                                              <p:pRg st="2" end="2"/>
                                            </p:txEl>
                                          </p:spTgt>
                                        </p:tgtEl>
                                        <p:attrNameLst>
                                          <p:attrName>fill.type</p:attrName>
                                        </p:attrNameLst>
                                      </p:cBhvr>
                                      <p:to>
                                        <p:strVal val="solid"/>
                                      </p:to>
                                    </p:set>
                                    <p:set>
                                      <p:cBhvr>
                                        <p:cTn id="29" dur="500" fill="hold"/>
                                        <p:tgtEl>
                                          <p:spTgt spid="6">
                                            <p:txEl>
                                              <p:pRg st="2" end="2"/>
                                            </p:txEl>
                                          </p:spTgt>
                                        </p:tgtEl>
                                        <p:attrNameLst>
                                          <p:attrName>fill.on</p:attrName>
                                        </p:attrNameLst>
                                      </p:cBhvr>
                                      <p:to>
                                        <p:strVal val="true"/>
                                      </p:to>
                                    </p:set>
                                  </p:childTnLst>
                                </p:cTn>
                              </p:par>
                              <p:par>
                                <p:cTn id="30" presetID="10"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[1/10]</a:t>
            </a:r>
          </a:p>
        </p:txBody>
      </p:sp>
      <p:sp>
        <p:nvSpPr>
          <p:cNvPr id="6" name="TextBox 5"/>
          <p:cNvSpPr txBox="1"/>
          <p:nvPr/>
        </p:nvSpPr>
        <p:spPr>
          <a:xfrm>
            <a:off x="685801" y="1741321"/>
            <a:ext cx="8020022" cy="1569660"/>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q"/>
            </a:pPr>
            <a:r>
              <a:rPr lang="en-US" altLang="en-US" sz="2400" b="1" i="1" dirty="0">
                <a:latin typeface="Candara" pitchFamily="34" charset="0"/>
                <a:cs typeface="Arial" pitchFamily="34" charset="0"/>
              </a:rPr>
              <a:t>Advent of Sir Syed Ahmed Khan</a:t>
            </a:r>
            <a:endParaRPr lang="en-US" altLang="en-US" sz="2800" b="1" i="1" dirty="0">
              <a:latin typeface="Candara" pitchFamily="34" charset="0"/>
              <a:cs typeface="Arial" pitchFamily="34" charset="0"/>
            </a:endParaRPr>
          </a:p>
          <a:p>
            <a:pPr marL="800100" lvl="1"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Language is a fundamental means of social-cultural interaction.</a:t>
            </a:r>
          </a:p>
          <a:p>
            <a:pPr marL="800100" lvl="1"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 It may lead to disintegration in societies with cultural diversities.</a:t>
            </a:r>
            <a:endParaRPr lang="en-US"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2" descr="Image result for red tick mark 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281" y="1717118"/>
            <a:ext cx="507919" cy="49268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Image result for sir syed ahmed khan"/>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069434" y="3579384"/>
            <a:ext cx="2606600" cy="3120680"/>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pic>
        <p:nvPicPr>
          <p:cNvPr id="2050" name="Picture 2" descr="Related image"/>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3993278" y="3581631"/>
            <a:ext cx="4210023" cy="3120679"/>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5959983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mph" presetSubtype="0" fill="hold" nodeType="with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10"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9" presetClass="emph" presetSubtype="0" fill="hold" nodeType="clickEffect">
                                  <p:stCondLst>
                                    <p:cond delay="0"/>
                                  </p:stCondLst>
                                  <p:childTnLst>
                                    <p:animClr clrSpc="rgb" dir="cw">
                                      <p:cBhvr override="childStyle">
                                        <p:cTn id="16" dur="500" fill="hold"/>
                                        <p:tgtEl>
                                          <p:spTgt spid="6">
                                            <p:txEl>
                                              <p:pRg st="1" end="1"/>
                                            </p:txEl>
                                          </p:spTgt>
                                        </p:tgtEl>
                                        <p:attrNameLst>
                                          <p:attrName>style.color</p:attrName>
                                        </p:attrNameLst>
                                      </p:cBhvr>
                                      <p:to>
                                        <a:srgbClr val="000000"/>
                                      </p:to>
                                    </p:animClr>
                                    <p:animClr clrSpc="rgb" dir="cw">
                                      <p:cBhvr>
                                        <p:cTn id="17" dur="500" fill="hold"/>
                                        <p:tgtEl>
                                          <p:spTgt spid="6">
                                            <p:txEl>
                                              <p:pRg st="1" end="1"/>
                                            </p:txEl>
                                          </p:spTgt>
                                        </p:tgtEl>
                                        <p:attrNameLst>
                                          <p:attrName>fillcolor</p:attrName>
                                        </p:attrNameLst>
                                      </p:cBhvr>
                                      <p:to>
                                        <a:srgbClr val="000000"/>
                                      </p:to>
                                    </p:animClr>
                                    <p:set>
                                      <p:cBhvr>
                                        <p:cTn id="18" dur="500" fill="hold"/>
                                        <p:tgtEl>
                                          <p:spTgt spid="6">
                                            <p:txEl>
                                              <p:pRg st="1" end="1"/>
                                            </p:txEl>
                                          </p:spTgt>
                                        </p:tgtEl>
                                        <p:attrNameLst>
                                          <p:attrName>fill.type</p:attrName>
                                        </p:attrNameLst>
                                      </p:cBhvr>
                                      <p:to>
                                        <p:strVal val="solid"/>
                                      </p:to>
                                    </p:set>
                                    <p:set>
                                      <p:cBhvr>
                                        <p:cTn id="19" dur="500" fill="hold"/>
                                        <p:tgtEl>
                                          <p:spTgt spid="6">
                                            <p:txEl>
                                              <p:pRg st="1" end="1"/>
                                            </p:txEl>
                                          </p:spTgt>
                                        </p:tgtEl>
                                        <p:attrNameLst>
                                          <p:attrName>fill.on</p:attrName>
                                        </p:attrNameLst>
                                      </p:cBhvr>
                                      <p:to>
                                        <p:strVal val="true"/>
                                      </p:to>
                                    </p:set>
                                  </p:childTnLst>
                                </p:cTn>
                              </p:par>
                            </p:childTnLst>
                          </p:cTn>
                        </p:par>
                      </p:childTnLst>
                    </p:cTn>
                  </p:par>
                  <p:par>
                    <p:cTn id="20" fill="hold">
                      <p:stCondLst>
                        <p:cond delay="indefinite"/>
                      </p:stCondLst>
                      <p:childTnLst>
                        <p:par>
                          <p:cTn id="21" fill="hold">
                            <p:stCondLst>
                              <p:cond delay="0"/>
                            </p:stCondLst>
                            <p:childTnLst>
                              <p:par>
                                <p:cTn id="22" presetID="19" presetClass="emph" presetSubtype="0" fill="hold" nodeType="clickEffect">
                                  <p:stCondLst>
                                    <p:cond delay="0"/>
                                  </p:stCondLst>
                                  <p:childTnLst>
                                    <p:animClr clrSpc="rgb" dir="cw">
                                      <p:cBhvr override="childStyle">
                                        <p:cTn id="23" dur="500" fill="hold"/>
                                        <p:tgtEl>
                                          <p:spTgt spid="6">
                                            <p:txEl>
                                              <p:pRg st="2" end="2"/>
                                            </p:txEl>
                                          </p:spTgt>
                                        </p:tgtEl>
                                        <p:attrNameLst>
                                          <p:attrName>style.color</p:attrName>
                                        </p:attrNameLst>
                                      </p:cBhvr>
                                      <p:to>
                                        <a:srgbClr val="000000"/>
                                      </p:to>
                                    </p:animClr>
                                    <p:animClr clrSpc="rgb" dir="cw">
                                      <p:cBhvr>
                                        <p:cTn id="24" dur="500" fill="hold"/>
                                        <p:tgtEl>
                                          <p:spTgt spid="6">
                                            <p:txEl>
                                              <p:pRg st="2" end="2"/>
                                            </p:txEl>
                                          </p:spTgt>
                                        </p:tgtEl>
                                        <p:attrNameLst>
                                          <p:attrName>fillcolor</p:attrName>
                                        </p:attrNameLst>
                                      </p:cBhvr>
                                      <p:to>
                                        <a:srgbClr val="000000"/>
                                      </p:to>
                                    </p:animClr>
                                    <p:set>
                                      <p:cBhvr>
                                        <p:cTn id="25" dur="500" fill="hold"/>
                                        <p:tgtEl>
                                          <p:spTgt spid="6">
                                            <p:txEl>
                                              <p:pRg st="2" end="2"/>
                                            </p:txEl>
                                          </p:spTgt>
                                        </p:tgtEl>
                                        <p:attrNameLst>
                                          <p:attrName>fill.type</p:attrName>
                                        </p:attrNameLst>
                                      </p:cBhvr>
                                      <p:to>
                                        <p:strVal val="solid"/>
                                      </p:to>
                                    </p:set>
                                    <p:set>
                                      <p:cBhvr>
                                        <p:cTn id="2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[2/10]</a:t>
            </a:r>
          </a:p>
        </p:txBody>
      </p:sp>
      <p:sp>
        <p:nvSpPr>
          <p:cNvPr id="6" name="TextBox 5"/>
          <p:cNvSpPr txBox="1"/>
          <p:nvPr/>
        </p:nvSpPr>
        <p:spPr>
          <a:xfrm>
            <a:off x="685801" y="1741321"/>
            <a:ext cx="8020022" cy="4401205"/>
          </a:xfrm>
          <a:prstGeom prst="rect">
            <a:avLst/>
          </a:prstGeom>
          <a:noFill/>
        </p:spPr>
        <p:txBody>
          <a:bodyPr wrap="square" rtlCol="0">
            <a:spAutoFit/>
          </a:bodyPr>
          <a:lstStyle/>
          <a:p>
            <a:pPr marL="342900" indent="-342900" algn="just">
              <a:buFont typeface="Arial" panose="020B0604020202020204" pitchFamily="34" charset="0"/>
              <a:buChar char="•"/>
            </a:pPr>
            <a:r>
              <a:rPr lang="en-US" altLang="en-US" sz="2000" dirty="0">
                <a:latin typeface="Candara" pitchFamily="34" charset="0"/>
                <a:cs typeface="Arial" pitchFamily="34" charset="0"/>
              </a:rPr>
              <a:t>The Urdu language was born in India. </a:t>
            </a:r>
          </a:p>
          <a:p>
            <a:pPr marL="342900" indent="-342900" algn="just">
              <a:buFont typeface="Arial" panose="020B0604020202020204" pitchFamily="34" charset="0"/>
              <a:buChar char="•"/>
            </a:pPr>
            <a:r>
              <a:rPr lang="en-US" altLang="en-US" sz="2000" dirty="0">
                <a:latin typeface="Candara" pitchFamily="34" charset="0"/>
                <a:cs typeface="Arial" pitchFamily="34" charset="0"/>
              </a:rPr>
              <a:t>India was considered to be a golden sparrow in terms of its fertile land and man power. That is why lots of invaders came to occupy it for different purposes.</a:t>
            </a:r>
          </a:p>
          <a:p>
            <a:pPr marL="342900" indent="-342900" algn="just">
              <a:buFont typeface="Arial" panose="020B0604020202020204" pitchFamily="34" charset="0"/>
              <a:buChar char="•"/>
            </a:pPr>
            <a:r>
              <a:rPr lang="en-US" altLang="en-US" sz="2000" dirty="0">
                <a:latin typeface="Candara" pitchFamily="34" charset="0"/>
                <a:cs typeface="Arial" pitchFamily="34" charset="0"/>
              </a:rPr>
              <a:t>It so happened that when these different people from different regions of the world came to India, they brought with them, among other things, their language as well.</a:t>
            </a:r>
          </a:p>
          <a:p>
            <a:pPr marL="342900" indent="-342900" algn="just">
              <a:buFont typeface="Arial" panose="020B0604020202020204" pitchFamily="34" charset="0"/>
              <a:buChar char="•"/>
            </a:pPr>
            <a:r>
              <a:rPr lang="en-US" altLang="en-US" sz="2000" dirty="0">
                <a:latin typeface="Candara" pitchFamily="34" charset="0"/>
                <a:cs typeface="Arial" pitchFamily="34" charset="0"/>
              </a:rPr>
              <a:t>People like Arabs, Persians and Turks, etc. when mingled with the native people, they exchanged many words of their languages and thus with this mingling, a new language emerged which was termed Urdu, meaning the “</a:t>
            </a:r>
            <a:r>
              <a:rPr lang="en-US" altLang="en-US" sz="2000" b="1" dirty="0">
                <a:latin typeface="Candara" pitchFamily="34" charset="0"/>
                <a:cs typeface="Arial" pitchFamily="34" charset="0"/>
              </a:rPr>
              <a:t>language of the troops</a:t>
            </a:r>
            <a:r>
              <a:rPr lang="en-US" altLang="en-US" sz="2000" dirty="0">
                <a:latin typeface="Candara" pitchFamily="34" charset="0"/>
                <a:cs typeface="Arial" pitchFamily="34" charset="0"/>
              </a:rPr>
              <a:t>”.</a:t>
            </a:r>
          </a:p>
          <a:p>
            <a:pPr marL="342900" indent="-342900" algn="just">
              <a:buFont typeface="Arial" panose="020B0604020202020204" pitchFamily="34" charset="0"/>
              <a:buChar char="•"/>
            </a:pPr>
            <a:r>
              <a:rPr lang="en-US" altLang="en-US" sz="2000" dirty="0">
                <a:latin typeface="Candara" pitchFamily="34" charset="0"/>
                <a:cs typeface="Arial" pitchFamily="34" charset="0"/>
              </a:rPr>
              <a:t>Since it was formed by the invaders of the Muslim world and emerged during the rule of the Mughals in India, it was termed as the language of the Muslims and that is why initially it was called “</a:t>
            </a:r>
            <a:r>
              <a:rPr lang="en-US" altLang="en-US" sz="2000" b="1" dirty="0" err="1">
                <a:latin typeface="Candara" pitchFamily="34" charset="0"/>
                <a:cs typeface="Arial" pitchFamily="34" charset="0"/>
              </a:rPr>
              <a:t>Musalmani</a:t>
            </a:r>
            <a:r>
              <a:rPr lang="en-US" altLang="en-US" sz="2000" b="1" dirty="0">
                <a:latin typeface="Candara" pitchFamily="34" charset="0"/>
                <a:cs typeface="Arial" pitchFamily="34" charset="0"/>
              </a:rPr>
              <a:t>”</a:t>
            </a:r>
            <a:r>
              <a:rPr lang="en-US" altLang="en-US" sz="2000" dirty="0">
                <a:latin typeface="Candara" pitchFamily="34" charset="0"/>
                <a:cs typeface="Arial" pitchFamily="34" charset="0"/>
              </a:rPr>
              <a:t>.</a:t>
            </a:r>
            <a:endParaRPr lang="en-US" sz="28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39029725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[3/10]</a:t>
            </a:r>
          </a:p>
        </p:txBody>
      </p:sp>
      <p:sp>
        <p:nvSpPr>
          <p:cNvPr id="6" name="TextBox 5"/>
          <p:cNvSpPr txBox="1"/>
          <p:nvPr/>
        </p:nvSpPr>
        <p:spPr>
          <a:xfrm>
            <a:off x="685801" y="1741321"/>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However, there were </a:t>
            </a:r>
            <a:r>
              <a:rPr lang="en-US" altLang="en-US" sz="2000" b="1" dirty="0">
                <a:latin typeface="Candara" pitchFamily="34" charset="0"/>
                <a:cs typeface="Arial" pitchFamily="34" charset="0"/>
              </a:rPr>
              <a:t>not</a:t>
            </a:r>
            <a:r>
              <a:rPr lang="en-US" altLang="en-US" sz="2000" dirty="0">
                <a:latin typeface="Candara" pitchFamily="34" charset="0"/>
                <a:cs typeface="Arial" pitchFamily="34" charset="0"/>
              </a:rPr>
              <a:t> </a:t>
            </a:r>
            <a:r>
              <a:rPr lang="en-US" altLang="en-US" sz="2000" b="1" dirty="0">
                <a:latin typeface="Candara" pitchFamily="34" charset="0"/>
                <a:cs typeface="Arial" pitchFamily="34" charset="0"/>
              </a:rPr>
              <a:t>only Muslims </a:t>
            </a:r>
            <a:r>
              <a:rPr lang="en-US" altLang="en-US" sz="2000" dirty="0">
                <a:latin typeface="Candara" pitchFamily="34" charset="0"/>
                <a:cs typeface="Arial" pitchFamily="34" charset="0"/>
              </a:rPr>
              <a:t>that spoke or used Urdu but </a:t>
            </a:r>
            <a:r>
              <a:rPr lang="en-US" altLang="en-US" sz="2000" b="1" dirty="0">
                <a:latin typeface="Candara" pitchFamily="34" charset="0"/>
                <a:cs typeface="Arial" pitchFamily="34" charset="0"/>
              </a:rPr>
              <a:t>all the communities in India </a:t>
            </a:r>
            <a:r>
              <a:rPr lang="en-US" altLang="en-US" sz="2000" dirty="0">
                <a:latin typeface="Candara" pitchFamily="34" charset="0"/>
                <a:cs typeface="Arial" pitchFamily="34" charset="0"/>
              </a:rPr>
              <a:t>joined hands for the promulgation and development of that new language.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It was not only used as an everyday language but </a:t>
            </a:r>
            <a:r>
              <a:rPr lang="en-US" altLang="en-US" sz="2000" b="1" dirty="0">
                <a:latin typeface="Candara" pitchFamily="34" charset="0"/>
                <a:cs typeface="Arial" pitchFamily="34" charset="0"/>
              </a:rPr>
              <a:t>a large number of literary works appeared </a:t>
            </a:r>
            <a:r>
              <a:rPr lang="en-US" altLang="en-US" sz="2000" dirty="0">
                <a:latin typeface="Candara" pitchFamily="34" charset="0"/>
                <a:cs typeface="Arial" pitchFamily="34" charset="0"/>
              </a:rPr>
              <a:t>in Urdu in all the regions of the sub-continent primarily Deccan, Lucknow, </a:t>
            </a:r>
            <a:r>
              <a:rPr lang="en-US" altLang="en-US" sz="2000" dirty="0" err="1">
                <a:latin typeface="Candara" pitchFamily="34" charset="0"/>
                <a:cs typeface="Arial" pitchFamily="34" charset="0"/>
              </a:rPr>
              <a:t>Maisur</a:t>
            </a:r>
            <a:r>
              <a:rPr lang="en-US" altLang="en-US" sz="2000" dirty="0">
                <a:latin typeface="Candara" pitchFamily="34" charset="0"/>
                <a:cs typeface="Arial" pitchFamily="34" charset="0"/>
              </a:rPr>
              <a:t>, Delhi etc.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Thus, </a:t>
            </a:r>
            <a:r>
              <a:rPr lang="en-US" altLang="en-US" sz="2000" b="1" dirty="0">
                <a:latin typeface="Candara" pitchFamily="34" charset="0"/>
                <a:cs typeface="Arial" pitchFamily="34" charset="0"/>
              </a:rPr>
              <a:t>almost the whole of India contributed </a:t>
            </a:r>
            <a:r>
              <a:rPr lang="en-US" altLang="en-US" sz="2000" dirty="0">
                <a:latin typeface="Candara" pitchFamily="34" charset="0"/>
                <a:cs typeface="Arial" pitchFamily="34" charset="0"/>
              </a:rPr>
              <a:t>to the flourishing of Urdu.</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1837, </a:t>
            </a:r>
            <a:r>
              <a:rPr lang="en-US" altLang="en-US" sz="2000" b="1" dirty="0">
                <a:latin typeface="Candara" pitchFamily="34" charset="0"/>
                <a:cs typeface="Arial" pitchFamily="34" charset="0"/>
              </a:rPr>
              <a:t>Persian was replaced by Urdu </a:t>
            </a:r>
            <a:r>
              <a:rPr lang="en-US" altLang="en-US" sz="2000" dirty="0">
                <a:latin typeface="Candara" pitchFamily="34" charset="0"/>
                <a:cs typeface="Arial" pitchFamily="34" charset="0"/>
              </a:rPr>
              <a:t>as the court and state language, no one objected to that.</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03920956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[4/10]</a:t>
            </a:r>
          </a:p>
        </p:txBody>
      </p:sp>
      <p:sp>
        <p:nvSpPr>
          <p:cNvPr id="6" name="TextBox 5"/>
          <p:cNvSpPr txBox="1"/>
          <p:nvPr/>
        </p:nvSpPr>
        <p:spPr>
          <a:xfrm>
            <a:off x="685801" y="1741321"/>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With the fall of the Mughal Empire, Hindus, however, started looking at Urdu as the language of the invaders.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British on the other hand, in their disregard for Muslims adopted the same attitude.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Thus, both intentionally started their efforts in order to get rid of the language of the Muslims.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this regard names of </a:t>
            </a:r>
            <a:r>
              <a:rPr lang="en-US" altLang="en-US" sz="2000" b="1" dirty="0">
                <a:latin typeface="Candara" pitchFamily="34" charset="0"/>
                <a:cs typeface="Arial" pitchFamily="34" charset="0"/>
              </a:rPr>
              <a:t>Raja Ram Mohan Roy, Raja Shiv Parshad, Lakshman Singh, Haresh Chandra </a:t>
            </a:r>
            <a:r>
              <a:rPr lang="en-US" altLang="en-US" sz="2000" dirty="0">
                <a:latin typeface="Candara" pitchFamily="34" charset="0"/>
                <a:cs typeface="Arial" pitchFamily="34" charset="0"/>
              </a:rPr>
              <a:t>and </a:t>
            </a:r>
            <a:r>
              <a:rPr lang="en-US" altLang="en-US" sz="2000" b="1" dirty="0" err="1">
                <a:latin typeface="Candara" pitchFamily="34" charset="0"/>
                <a:cs typeface="Arial" pitchFamily="34" charset="0"/>
              </a:rPr>
              <a:t>Binkam</a:t>
            </a:r>
            <a:r>
              <a:rPr lang="en-US" altLang="en-US" sz="2000" b="1" dirty="0">
                <a:latin typeface="Candara" pitchFamily="34" charset="0"/>
                <a:cs typeface="Arial" pitchFamily="34" charset="0"/>
              </a:rPr>
              <a:t> </a:t>
            </a:r>
            <a:r>
              <a:rPr lang="en-US" altLang="en-US" sz="2000" b="1" dirty="0" err="1">
                <a:latin typeface="Candara" pitchFamily="34" charset="0"/>
                <a:cs typeface="Arial" pitchFamily="34" charset="0"/>
              </a:rPr>
              <a:t>Chatterji</a:t>
            </a:r>
            <a:r>
              <a:rPr lang="en-US" altLang="en-US" sz="2000" dirty="0">
                <a:latin typeface="Candara" pitchFamily="34" charset="0"/>
                <a:cs typeface="Arial" pitchFamily="34" charset="0"/>
              </a:rPr>
              <a:t>, etc., among many others are well known.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41584321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[5/10]</a:t>
            </a:r>
          </a:p>
        </p:txBody>
      </p:sp>
      <p:sp>
        <p:nvSpPr>
          <p:cNvPr id="6" name="TextBox 5"/>
          <p:cNvSpPr txBox="1"/>
          <p:nvPr/>
        </p:nvSpPr>
        <p:spPr>
          <a:xfrm>
            <a:off x="685801" y="1676400"/>
            <a:ext cx="8020022" cy="5170646"/>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first effort was made at the start of the nineteenth century when a new language was formed with the name Hindi in which words of pure Arabic, Persian and Turkish were removed and replaced by Sanskrit words.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that regard in 1809, a Hindu wrote a novel in that very Hindi with the title “</a:t>
            </a:r>
            <a:r>
              <a:rPr lang="en-US" altLang="en-US" sz="2000" b="1" dirty="0" err="1">
                <a:latin typeface="Candara" pitchFamily="34" charset="0"/>
                <a:cs typeface="Arial" pitchFamily="34" charset="0"/>
              </a:rPr>
              <a:t>Prem</a:t>
            </a:r>
            <a:r>
              <a:rPr lang="en-US" altLang="en-US" sz="2000" b="1" dirty="0">
                <a:latin typeface="Candara" pitchFamily="34" charset="0"/>
                <a:cs typeface="Arial" pitchFamily="34" charset="0"/>
              </a:rPr>
              <a:t> </a:t>
            </a:r>
            <a:r>
              <a:rPr lang="en-US" altLang="en-US" sz="2000" b="1" dirty="0" err="1">
                <a:latin typeface="Candara" pitchFamily="34" charset="0"/>
                <a:cs typeface="Arial" pitchFamily="34" charset="0"/>
              </a:rPr>
              <a:t>Sagar</a:t>
            </a:r>
            <a:r>
              <a:rPr lang="en-US" altLang="en-US" sz="2000" dirty="0">
                <a:latin typeface="Candara" pitchFamily="34" charset="0"/>
                <a:cs typeface="Arial" pitchFamily="34" charset="0"/>
              </a:rPr>
              <a:t>” but since it was not a full fledged effort, soon that language went into oblivion.</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However, after the War of Independence 1857 when the British Crown’s wrath fell upon the Muslims, the Hindus considered it to be a ripe moment to get rid of Urdu and replace it with their own language – Hindi.</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04386152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[6/10]</a:t>
            </a:r>
          </a:p>
        </p:txBody>
      </p:sp>
      <p:sp>
        <p:nvSpPr>
          <p:cNvPr id="6" name="TextBox 5"/>
          <p:cNvSpPr txBox="1"/>
          <p:nvPr/>
        </p:nvSpPr>
        <p:spPr>
          <a:xfrm>
            <a:off x="685801" y="1676400"/>
            <a:ext cx="8020022" cy="5078313"/>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The combined organized effort started in the second half of the nineteenth century. In 1867, the Hindus of Banaras presented a request to their government regarding the replacement of Urdu with Hindi and its Persian script with that of </a:t>
            </a:r>
            <a:r>
              <a:rPr lang="en-US" altLang="en-US" dirty="0" err="1">
                <a:latin typeface="Candara" pitchFamily="34" charset="0"/>
                <a:cs typeface="Arial" pitchFamily="34" charset="0"/>
              </a:rPr>
              <a:t>Devnagri</a:t>
            </a:r>
            <a:r>
              <a:rPr lang="en-US" altLang="en-US" dirty="0">
                <a:latin typeface="Candara" pitchFamily="34" charset="0"/>
                <a:cs typeface="Arial" pitchFamily="34" charset="0"/>
              </a:rPr>
              <a:t> script. </a:t>
            </a:r>
          </a:p>
          <a:p>
            <a:pPr marL="342900" indent="-342900" algn="just">
              <a:lnSpc>
                <a:spcPct val="150000"/>
              </a:lnSpc>
              <a:buFont typeface="Arial" panose="020B0604020202020204" pitchFamily="34" charset="0"/>
              <a:buChar char="•"/>
            </a:pPr>
            <a:r>
              <a:rPr lang="en-US" altLang="en-US" b="1" dirty="0">
                <a:latin typeface="Candara" pitchFamily="34" charset="0"/>
                <a:cs typeface="Arial" pitchFamily="34" charset="0"/>
              </a:rPr>
              <a:t>Sir Syed Ahmed Khan </a:t>
            </a:r>
            <a:r>
              <a:rPr lang="en-US" altLang="en-US" dirty="0">
                <a:latin typeface="Candara" pitchFamily="34" charset="0"/>
                <a:cs typeface="Arial" pitchFamily="34" charset="0"/>
              </a:rPr>
              <a:t>at that demand remarked that when even the language of a nation is not safe at the hands of other nations in a region, it would be unwise to continue living with them. </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Sir Syed, who was in fact a great advocate of Hindu-Muslim unity prior to that incident, started focusing on the cause of Muslims alone.</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His </a:t>
            </a:r>
            <a:r>
              <a:rPr lang="en-US" altLang="en-US" b="1" dirty="0">
                <a:latin typeface="Candara" pitchFamily="34" charset="0"/>
                <a:cs typeface="Arial" pitchFamily="34" charset="0"/>
              </a:rPr>
              <a:t>Scientific Society Gazette </a:t>
            </a:r>
            <a:r>
              <a:rPr lang="en-US" altLang="en-US" dirty="0">
                <a:latin typeface="Candara" pitchFamily="34" charset="0"/>
                <a:cs typeface="Arial" pitchFamily="34" charset="0"/>
              </a:rPr>
              <a:t>presented articles on the importance of Urdu. </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Similarly, some Muslim newspapers like </a:t>
            </a:r>
            <a:r>
              <a:rPr lang="en-US" altLang="en-US" b="1" dirty="0">
                <a:latin typeface="Candara" pitchFamily="34" charset="0"/>
                <a:cs typeface="Arial" pitchFamily="34" charset="0"/>
              </a:rPr>
              <a:t>Noor-</a:t>
            </a:r>
            <a:r>
              <a:rPr lang="en-US" altLang="en-US" b="1" dirty="0" err="1">
                <a:latin typeface="Candara" pitchFamily="34" charset="0"/>
                <a:cs typeface="Arial" pitchFamily="34" charset="0"/>
              </a:rPr>
              <a:t>ul</a:t>
            </a:r>
            <a:r>
              <a:rPr lang="en-US" altLang="en-US" b="1" dirty="0">
                <a:latin typeface="Candara" pitchFamily="34" charset="0"/>
                <a:cs typeface="Arial" pitchFamily="34" charset="0"/>
              </a:rPr>
              <a:t>-</a:t>
            </a:r>
            <a:r>
              <a:rPr lang="en-US" altLang="en-US" b="1" dirty="0" err="1">
                <a:latin typeface="Candara" pitchFamily="34" charset="0"/>
                <a:cs typeface="Arial" pitchFamily="34" charset="0"/>
              </a:rPr>
              <a:t>Absar</a:t>
            </a:r>
            <a:r>
              <a:rPr lang="en-US" altLang="en-US" dirty="0">
                <a:latin typeface="Candara" pitchFamily="34" charset="0"/>
                <a:cs typeface="Arial" pitchFamily="34" charset="0"/>
              </a:rPr>
              <a:t> and </a:t>
            </a:r>
            <a:r>
              <a:rPr lang="en-US" altLang="en-US" b="1" dirty="0">
                <a:latin typeface="Candara" pitchFamily="34" charset="0"/>
                <a:cs typeface="Arial" pitchFamily="34" charset="0"/>
              </a:rPr>
              <a:t>Banaras Gazette </a:t>
            </a:r>
            <a:r>
              <a:rPr lang="en-US" altLang="en-US" dirty="0">
                <a:latin typeface="Candara" pitchFamily="34" charset="0"/>
                <a:cs typeface="Arial" pitchFamily="34" charset="0"/>
              </a:rPr>
              <a:t>also took the responsibility to safeguard their language.</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65909887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[7/10]</a:t>
            </a:r>
          </a:p>
        </p:txBody>
      </p:sp>
      <p:sp>
        <p:nvSpPr>
          <p:cNvPr id="6" name="TextBox 5"/>
          <p:cNvSpPr txBox="1"/>
          <p:nvPr/>
        </p:nvSpPr>
        <p:spPr>
          <a:xfrm>
            <a:off x="685801" y="1676400"/>
            <a:ext cx="8020022" cy="33239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anti-Urdu process continued when, in 1871, the Governor of Bengal, </a:t>
            </a:r>
            <a:r>
              <a:rPr lang="en-US" altLang="en-US" sz="2000" b="1" dirty="0">
                <a:latin typeface="Candara" pitchFamily="34" charset="0"/>
                <a:cs typeface="Arial" pitchFamily="34" charset="0"/>
              </a:rPr>
              <a:t>G. </a:t>
            </a:r>
            <a:r>
              <a:rPr lang="en-US" altLang="en-US" sz="2000" b="1" dirty="0" err="1">
                <a:latin typeface="Candara" pitchFamily="34" charset="0"/>
                <a:cs typeface="Arial" pitchFamily="34" charset="0"/>
              </a:rPr>
              <a:t>Cambell</a:t>
            </a:r>
            <a:r>
              <a:rPr lang="en-US" altLang="en-US" sz="2000" b="1" dirty="0">
                <a:latin typeface="Candara" pitchFamily="34" charset="0"/>
                <a:cs typeface="Arial" pitchFamily="34" charset="0"/>
              </a:rPr>
              <a:t>,</a:t>
            </a:r>
            <a:r>
              <a:rPr lang="en-US" altLang="en-US" sz="2000" dirty="0">
                <a:latin typeface="Candara" pitchFamily="34" charset="0"/>
                <a:cs typeface="Arial" pitchFamily="34" charset="0"/>
              </a:rPr>
              <a:t> banned Urdu in the province at all levels, courts, administration and even schools.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This boosted the Hindus in other regions like NWFP, Punjab, Behar, Sindh, Oudh, etc. to counter Urdu there.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Meetings were held of the Hindus in which thousands of them signed memorials supporting the cause of elimination of Urdu. </a:t>
            </a:r>
            <a:endParaRPr lang="en-US" altLang="en-US" b="1"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50049365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Historical Movement</a:t>
            </a:r>
          </a:p>
        </p:txBody>
      </p:sp>
      <p:sp>
        <p:nvSpPr>
          <p:cNvPr id="6" name="TextBox 5"/>
          <p:cNvSpPr txBox="1"/>
          <p:nvPr/>
        </p:nvSpPr>
        <p:spPr>
          <a:xfrm>
            <a:off x="685801" y="1741321"/>
            <a:ext cx="8020022" cy="4154984"/>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Basis of historical movement for creation of Pakistan  may be said to begin with the outbreak of the War of Independence in 1857.</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sz="2400" dirty="0">
                <a:latin typeface="Candara" pitchFamily="34" charset="0"/>
                <a:cs typeface="Arial" pitchFamily="34" charset="0"/>
              </a:rPr>
              <a:t>T</a:t>
            </a:r>
            <a:r>
              <a:rPr lang="en-US" altLang="en-US" sz="2400" dirty="0">
                <a:latin typeface="Candara" pitchFamily="34" charset="0"/>
                <a:cs typeface="Arial" pitchFamily="34" charset="0"/>
              </a:rPr>
              <a:t>he War of Independence opened on 10th May 1857 in Meerut, a remote and small city of the United Province of the subcontinent.</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Though unsuccessful, It brought many changes, particularly in the political strategies of three parties:</a:t>
            </a:r>
          </a:p>
          <a:p>
            <a:pPr marL="1828800" lvl="3" indent="-457200" algn="just">
              <a:buFont typeface="Wingdings" panose="05000000000000000000" pitchFamily="2" charset="2"/>
              <a:buChar char="§"/>
            </a:pPr>
            <a:r>
              <a:rPr lang="en-US" altLang="en-US" sz="2400" dirty="0">
                <a:latin typeface="Candara" pitchFamily="34" charset="0"/>
                <a:cs typeface="Arial" pitchFamily="34" charset="0"/>
              </a:rPr>
              <a:t>British</a:t>
            </a:r>
          </a:p>
          <a:p>
            <a:pPr marL="1828800" lvl="3" indent="-457200" algn="just">
              <a:buFont typeface="Wingdings" panose="05000000000000000000" pitchFamily="2" charset="2"/>
              <a:buChar char="§"/>
            </a:pPr>
            <a:r>
              <a:rPr lang="en-US" altLang="en-US" sz="2400" dirty="0">
                <a:latin typeface="Candara" pitchFamily="34" charset="0"/>
                <a:cs typeface="Arial" pitchFamily="34" charset="0"/>
              </a:rPr>
              <a:t>Hindus</a:t>
            </a:r>
          </a:p>
          <a:p>
            <a:pPr marL="1828800" lvl="3" indent="-457200" algn="just">
              <a:buFont typeface="Wingdings" panose="05000000000000000000" pitchFamily="2" charset="2"/>
              <a:buChar char="§"/>
            </a:pPr>
            <a:r>
              <a:rPr lang="en-US" altLang="en-US" sz="2400" dirty="0">
                <a:latin typeface="Candara" pitchFamily="34" charset="0"/>
                <a:cs typeface="Arial" pitchFamily="34" charset="0"/>
              </a:rPr>
              <a:t>Muslims</a:t>
            </a:r>
            <a:endParaRPr lang="cy-GB"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Related imag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40494" y="1676400"/>
            <a:ext cx="1075171" cy="623477"/>
          </a:xfrm>
          <a:prstGeom prst="rect">
            <a:avLst/>
          </a:prstGeom>
          <a:noFill/>
          <a:extLst>
            <a:ext uri="{909E8E84-426E-40DD-AFC4-6F175D3DCCD1}">
              <a14:hiddenFill xmlns="" xmlns:a14="http://schemas.microsoft.com/office/drawing/2010/main">
                <a:solidFill>
                  <a:srgbClr val="FFFFFF"/>
                </a:solidFill>
              </a14:hiddenFill>
            </a:ext>
          </a:extLst>
        </p:spPr>
      </p:pic>
      <p:pic>
        <p:nvPicPr>
          <p:cNvPr id="20" name="Picture 2" descr="Related imag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36309" y="2743200"/>
            <a:ext cx="1075171" cy="623477"/>
          </a:xfrm>
          <a:prstGeom prst="rect">
            <a:avLst/>
          </a:prstGeom>
          <a:noFill/>
          <a:extLst>
            <a:ext uri="{909E8E84-426E-40DD-AFC4-6F175D3DCCD1}">
              <a14:hiddenFill xmlns="" xmlns:a14="http://schemas.microsoft.com/office/drawing/2010/main">
                <a:solidFill>
                  <a:srgbClr val="FFFFFF"/>
                </a:solidFill>
              </a14:hiddenFill>
            </a:ext>
          </a:extLst>
        </p:spPr>
      </p:pic>
      <p:pic>
        <p:nvPicPr>
          <p:cNvPr id="21" name="Picture 2" descr="Related imag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52400" y="3786244"/>
            <a:ext cx="1075171" cy="62347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par>
                                <p:cTn id="10" presetID="2" presetClass="entr" presetSubtype="8"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0-#ppt_w/2"/>
                                          </p:val>
                                        </p:tav>
                                        <p:tav tm="100000">
                                          <p:val>
                                            <p:strVal val="#ppt_x"/>
                                          </p:val>
                                        </p:tav>
                                      </p:tavLst>
                                    </p:anim>
                                    <p:anim calcmode="lin" valueType="num">
                                      <p:cBhvr additive="base">
                                        <p:cTn id="13"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9" presetClass="emph" presetSubtype="0" fill="hold" nodeType="clickEffect">
                                  <p:stCondLst>
                                    <p:cond delay="0"/>
                                  </p:stCondLst>
                                  <p:childTnLst>
                                    <p:animClr clrSpc="rgb" dir="cw">
                                      <p:cBhvr override="childStyle">
                                        <p:cTn id="17" dur="500" fill="hold"/>
                                        <p:tgtEl>
                                          <p:spTgt spid="6">
                                            <p:txEl>
                                              <p:pRg st="1" end="1"/>
                                            </p:txEl>
                                          </p:spTgt>
                                        </p:tgtEl>
                                        <p:attrNameLst>
                                          <p:attrName>style.color</p:attrName>
                                        </p:attrNameLst>
                                      </p:cBhvr>
                                      <p:to>
                                        <a:srgbClr val="000000"/>
                                      </p:to>
                                    </p:animClr>
                                    <p:animClr clrSpc="rgb" dir="cw">
                                      <p:cBhvr>
                                        <p:cTn id="18" dur="500" fill="hold"/>
                                        <p:tgtEl>
                                          <p:spTgt spid="6">
                                            <p:txEl>
                                              <p:pRg st="1" end="1"/>
                                            </p:txEl>
                                          </p:spTgt>
                                        </p:tgtEl>
                                        <p:attrNameLst>
                                          <p:attrName>fillcolor</p:attrName>
                                        </p:attrNameLst>
                                      </p:cBhvr>
                                      <p:to>
                                        <a:srgbClr val="000000"/>
                                      </p:to>
                                    </p:animClr>
                                    <p:set>
                                      <p:cBhvr>
                                        <p:cTn id="19" dur="500" fill="hold"/>
                                        <p:tgtEl>
                                          <p:spTgt spid="6">
                                            <p:txEl>
                                              <p:pRg st="1" end="1"/>
                                            </p:txEl>
                                          </p:spTgt>
                                        </p:tgtEl>
                                        <p:attrNameLst>
                                          <p:attrName>fill.type</p:attrName>
                                        </p:attrNameLst>
                                      </p:cBhvr>
                                      <p:to>
                                        <p:strVal val="solid"/>
                                      </p:to>
                                    </p:set>
                                    <p:set>
                                      <p:cBhvr>
                                        <p:cTn id="20" dur="500" fill="hold"/>
                                        <p:tgtEl>
                                          <p:spTgt spid="6">
                                            <p:txEl>
                                              <p:pRg st="1" end="1"/>
                                            </p:txEl>
                                          </p:spTgt>
                                        </p:tgtEl>
                                        <p:attrNameLst>
                                          <p:attrName>fill.on</p:attrName>
                                        </p:attrNameLst>
                                      </p:cBhvr>
                                      <p:to>
                                        <p:strVal val="true"/>
                                      </p:to>
                                    </p:set>
                                  </p:childTnLst>
                                </p:cTn>
                              </p:par>
                              <p:par>
                                <p:cTn id="21" presetID="2" presetClass="entr" presetSubtype="8"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9" presetClass="emph" presetSubtype="0" fill="hold" nodeType="clickEffect">
                                  <p:stCondLst>
                                    <p:cond delay="0"/>
                                  </p:stCondLst>
                                  <p:childTnLst>
                                    <p:animClr clrSpc="rgb" dir="cw">
                                      <p:cBhvr override="childStyle">
                                        <p:cTn id="28" dur="500" fill="hold"/>
                                        <p:tgtEl>
                                          <p:spTgt spid="6">
                                            <p:txEl>
                                              <p:pRg st="2" end="2"/>
                                            </p:txEl>
                                          </p:spTgt>
                                        </p:tgtEl>
                                        <p:attrNameLst>
                                          <p:attrName>style.color</p:attrName>
                                        </p:attrNameLst>
                                      </p:cBhvr>
                                      <p:to>
                                        <a:srgbClr val="000000"/>
                                      </p:to>
                                    </p:animClr>
                                    <p:animClr clrSpc="rgb" dir="cw">
                                      <p:cBhvr>
                                        <p:cTn id="29" dur="500" fill="hold"/>
                                        <p:tgtEl>
                                          <p:spTgt spid="6">
                                            <p:txEl>
                                              <p:pRg st="2" end="2"/>
                                            </p:txEl>
                                          </p:spTgt>
                                        </p:tgtEl>
                                        <p:attrNameLst>
                                          <p:attrName>fillcolor</p:attrName>
                                        </p:attrNameLst>
                                      </p:cBhvr>
                                      <p:to>
                                        <a:srgbClr val="000000"/>
                                      </p:to>
                                    </p:animClr>
                                    <p:set>
                                      <p:cBhvr>
                                        <p:cTn id="30" dur="500" fill="hold"/>
                                        <p:tgtEl>
                                          <p:spTgt spid="6">
                                            <p:txEl>
                                              <p:pRg st="2" end="2"/>
                                            </p:txEl>
                                          </p:spTgt>
                                        </p:tgtEl>
                                        <p:attrNameLst>
                                          <p:attrName>fill.type</p:attrName>
                                        </p:attrNameLst>
                                      </p:cBhvr>
                                      <p:to>
                                        <p:strVal val="solid"/>
                                      </p:to>
                                    </p:set>
                                    <p:set>
                                      <p:cBhvr>
                                        <p:cTn id="31" dur="500" fill="hold"/>
                                        <p:tgtEl>
                                          <p:spTgt spid="6">
                                            <p:txEl>
                                              <p:pRg st="2" end="2"/>
                                            </p:txEl>
                                          </p:spTgt>
                                        </p:tgtEl>
                                        <p:attrNameLst>
                                          <p:attrName>fill.on</p:attrName>
                                        </p:attrNameLst>
                                      </p:cBhvr>
                                      <p:to>
                                        <p:strVal val="true"/>
                                      </p:to>
                                    </p:set>
                                  </p:childTnLst>
                                </p:cTn>
                              </p:par>
                              <p:par>
                                <p:cTn id="32" presetID="19" presetClass="emph" presetSubtype="0" fill="hold" nodeType="withEffect">
                                  <p:stCondLst>
                                    <p:cond delay="0"/>
                                  </p:stCondLst>
                                  <p:childTnLst>
                                    <p:animClr clrSpc="rgb" dir="cw">
                                      <p:cBhvr override="childStyle">
                                        <p:cTn id="33" dur="500" fill="hold"/>
                                        <p:tgtEl>
                                          <p:spTgt spid="6">
                                            <p:txEl>
                                              <p:pRg st="3" end="3"/>
                                            </p:txEl>
                                          </p:spTgt>
                                        </p:tgtEl>
                                        <p:attrNameLst>
                                          <p:attrName>style.color</p:attrName>
                                        </p:attrNameLst>
                                      </p:cBhvr>
                                      <p:to>
                                        <a:srgbClr val="000000"/>
                                      </p:to>
                                    </p:animClr>
                                    <p:animClr clrSpc="rgb" dir="cw">
                                      <p:cBhvr>
                                        <p:cTn id="34" dur="500" fill="hold"/>
                                        <p:tgtEl>
                                          <p:spTgt spid="6">
                                            <p:txEl>
                                              <p:pRg st="3" end="3"/>
                                            </p:txEl>
                                          </p:spTgt>
                                        </p:tgtEl>
                                        <p:attrNameLst>
                                          <p:attrName>fillcolor</p:attrName>
                                        </p:attrNameLst>
                                      </p:cBhvr>
                                      <p:to>
                                        <a:srgbClr val="000000"/>
                                      </p:to>
                                    </p:animClr>
                                    <p:set>
                                      <p:cBhvr>
                                        <p:cTn id="35" dur="500" fill="hold"/>
                                        <p:tgtEl>
                                          <p:spTgt spid="6">
                                            <p:txEl>
                                              <p:pRg st="3" end="3"/>
                                            </p:txEl>
                                          </p:spTgt>
                                        </p:tgtEl>
                                        <p:attrNameLst>
                                          <p:attrName>fill.type</p:attrName>
                                        </p:attrNameLst>
                                      </p:cBhvr>
                                      <p:to>
                                        <p:strVal val="solid"/>
                                      </p:to>
                                    </p:set>
                                    <p:set>
                                      <p:cBhvr>
                                        <p:cTn id="36" dur="500" fill="hold"/>
                                        <p:tgtEl>
                                          <p:spTgt spid="6">
                                            <p:txEl>
                                              <p:pRg st="3" end="3"/>
                                            </p:txEl>
                                          </p:spTgt>
                                        </p:tgtEl>
                                        <p:attrNameLst>
                                          <p:attrName>fill.on</p:attrName>
                                        </p:attrNameLst>
                                      </p:cBhvr>
                                      <p:to>
                                        <p:strVal val="true"/>
                                      </p:to>
                                    </p:set>
                                  </p:childTnLst>
                                </p:cTn>
                              </p:par>
                              <p:par>
                                <p:cTn id="37" presetID="19" presetClass="emph" presetSubtype="0" fill="hold" nodeType="withEffect">
                                  <p:stCondLst>
                                    <p:cond delay="0"/>
                                  </p:stCondLst>
                                  <p:childTnLst>
                                    <p:animClr clrSpc="rgb" dir="cw">
                                      <p:cBhvr override="childStyle">
                                        <p:cTn id="38" dur="500" fill="hold"/>
                                        <p:tgtEl>
                                          <p:spTgt spid="6">
                                            <p:txEl>
                                              <p:pRg st="4" end="4"/>
                                            </p:txEl>
                                          </p:spTgt>
                                        </p:tgtEl>
                                        <p:attrNameLst>
                                          <p:attrName>style.color</p:attrName>
                                        </p:attrNameLst>
                                      </p:cBhvr>
                                      <p:to>
                                        <a:srgbClr val="000000"/>
                                      </p:to>
                                    </p:animClr>
                                    <p:animClr clrSpc="rgb" dir="cw">
                                      <p:cBhvr>
                                        <p:cTn id="39" dur="500" fill="hold"/>
                                        <p:tgtEl>
                                          <p:spTgt spid="6">
                                            <p:txEl>
                                              <p:pRg st="4" end="4"/>
                                            </p:txEl>
                                          </p:spTgt>
                                        </p:tgtEl>
                                        <p:attrNameLst>
                                          <p:attrName>fillcolor</p:attrName>
                                        </p:attrNameLst>
                                      </p:cBhvr>
                                      <p:to>
                                        <a:srgbClr val="000000"/>
                                      </p:to>
                                    </p:animClr>
                                    <p:set>
                                      <p:cBhvr>
                                        <p:cTn id="40" dur="500" fill="hold"/>
                                        <p:tgtEl>
                                          <p:spTgt spid="6">
                                            <p:txEl>
                                              <p:pRg st="4" end="4"/>
                                            </p:txEl>
                                          </p:spTgt>
                                        </p:tgtEl>
                                        <p:attrNameLst>
                                          <p:attrName>fill.type</p:attrName>
                                        </p:attrNameLst>
                                      </p:cBhvr>
                                      <p:to>
                                        <p:strVal val="solid"/>
                                      </p:to>
                                    </p:set>
                                    <p:set>
                                      <p:cBhvr>
                                        <p:cTn id="41" dur="500" fill="hold"/>
                                        <p:tgtEl>
                                          <p:spTgt spid="6">
                                            <p:txEl>
                                              <p:pRg st="4" end="4"/>
                                            </p:txEl>
                                          </p:spTgt>
                                        </p:tgtEl>
                                        <p:attrNameLst>
                                          <p:attrName>fill.on</p:attrName>
                                        </p:attrNameLst>
                                      </p:cBhvr>
                                      <p:to>
                                        <p:strVal val="true"/>
                                      </p:to>
                                    </p:set>
                                  </p:childTnLst>
                                </p:cTn>
                              </p:par>
                              <p:par>
                                <p:cTn id="42" presetID="19" presetClass="emph" presetSubtype="0" fill="hold" nodeType="withEffect">
                                  <p:stCondLst>
                                    <p:cond delay="0"/>
                                  </p:stCondLst>
                                  <p:childTnLst>
                                    <p:animClr clrSpc="rgb" dir="cw">
                                      <p:cBhvr override="childStyle">
                                        <p:cTn id="43" dur="500" fill="hold"/>
                                        <p:tgtEl>
                                          <p:spTgt spid="6">
                                            <p:txEl>
                                              <p:pRg st="5" end="5"/>
                                            </p:txEl>
                                          </p:spTgt>
                                        </p:tgtEl>
                                        <p:attrNameLst>
                                          <p:attrName>style.color</p:attrName>
                                        </p:attrNameLst>
                                      </p:cBhvr>
                                      <p:to>
                                        <a:srgbClr val="000000"/>
                                      </p:to>
                                    </p:animClr>
                                    <p:animClr clrSpc="rgb" dir="cw">
                                      <p:cBhvr>
                                        <p:cTn id="44" dur="500" fill="hold"/>
                                        <p:tgtEl>
                                          <p:spTgt spid="6">
                                            <p:txEl>
                                              <p:pRg st="5" end="5"/>
                                            </p:txEl>
                                          </p:spTgt>
                                        </p:tgtEl>
                                        <p:attrNameLst>
                                          <p:attrName>fillcolor</p:attrName>
                                        </p:attrNameLst>
                                      </p:cBhvr>
                                      <p:to>
                                        <a:srgbClr val="000000"/>
                                      </p:to>
                                    </p:animClr>
                                    <p:set>
                                      <p:cBhvr>
                                        <p:cTn id="45" dur="500" fill="hold"/>
                                        <p:tgtEl>
                                          <p:spTgt spid="6">
                                            <p:txEl>
                                              <p:pRg st="5" end="5"/>
                                            </p:txEl>
                                          </p:spTgt>
                                        </p:tgtEl>
                                        <p:attrNameLst>
                                          <p:attrName>fill.type</p:attrName>
                                        </p:attrNameLst>
                                      </p:cBhvr>
                                      <p:to>
                                        <p:strVal val="solid"/>
                                      </p:to>
                                    </p:set>
                                    <p:set>
                                      <p:cBhvr>
                                        <p:cTn id="46" dur="500" fill="hold"/>
                                        <p:tgtEl>
                                          <p:spTgt spid="6">
                                            <p:txEl>
                                              <p:pRg st="5" end="5"/>
                                            </p:txEl>
                                          </p:spTgt>
                                        </p:tgtEl>
                                        <p:attrNameLst>
                                          <p:attrName>fill.on</p:attrName>
                                        </p:attrNameLst>
                                      </p:cBhvr>
                                      <p:to>
                                        <p:strVal val="true"/>
                                      </p:to>
                                    </p:set>
                                  </p:childTnLst>
                                </p:cTn>
                              </p:par>
                              <p:par>
                                <p:cTn id="47" presetID="2" presetClass="entr" presetSubtype="8"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[8/10]</a:t>
            </a:r>
          </a:p>
        </p:txBody>
      </p:sp>
      <p:sp>
        <p:nvSpPr>
          <p:cNvPr id="6" name="TextBox 5"/>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circumstances became even more hard for the Muslims and their language when </a:t>
            </a:r>
            <a:r>
              <a:rPr lang="en-US" altLang="en-US" sz="2000" b="1" dirty="0">
                <a:latin typeface="Candara" pitchFamily="34" charset="0"/>
                <a:cs typeface="Arial" pitchFamily="34" charset="0"/>
              </a:rPr>
              <a:t>Anthony </a:t>
            </a:r>
            <a:r>
              <a:rPr lang="en-US" altLang="en-US" sz="2000" b="1" dirty="0" err="1">
                <a:latin typeface="Candara" pitchFamily="34" charset="0"/>
                <a:cs typeface="Arial" pitchFamily="34" charset="0"/>
              </a:rPr>
              <a:t>MacDonnel</a:t>
            </a:r>
            <a:r>
              <a:rPr lang="en-US" altLang="en-US" sz="2000" b="1" dirty="0">
                <a:latin typeface="Candara" pitchFamily="34" charset="0"/>
                <a:cs typeface="Arial" pitchFamily="34" charset="0"/>
              </a:rPr>
              <a:t> </a:t>
            </a:r>
            <a:r>
              <a:rPr lang="en-US" altLang="en-US" sz="2000" dirty="0">
                <a:latin typeface="Candara" pitchFamily="34" charset="0"/>
                <a:cs typeface="Arial" pitchFamily="34" charset="0"/>
              </a:rPr>
              <a:t>became the governor of UP in 1900. He was a pro-Hindu and thus anti-Muslim.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He dismissed Urdu as the official language of UP, which was in fact considered to be the home of Urdu language.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Issued orders and declared Hindi the official language of the province.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Sir Syed’s successors at Aligarh, mainly </a:t>
            </a:r>
            <a:r>
              <a:rPr lang="en-US" altLang="en-US" sz="2000" b="1" dirty="0">
                <a:latin typeface="Candara" pitchFamily="34" charset="0"/>
                <a:cs typeface="Arial" pitchFamily="34" charset="0"/>
              </a:rPr>
              <a:t>Nawab Mohsin-</a:t>
            </a:r>
            <a:r>
              <a:rPr lang="en-US" altLang="en-US" sz="2000" b="1" dirty="0" err="1">
                <a:latin typeface="Candara" pitchFamily="34" charset="0"/>
                <a:cs typeface="Arial" pitchFamily="34" charset="0"/>
              </a:rPr>
              <a:t>ul</a:t>
            </a:r>
            <a:r>
              <a:rPr lang="en-US" altLang="en-US" sz="2000" b="1" dirty="0">
                <a:latin typeface="Candara" pitchFamily="34" charset="0"/>
                <a:cs typeface="Arial" pitchFamily="34" charset="0"/>
              </a:rPr>
              <a:t>-</a:t>
            </a:r>
            <a:r>
              <a:rPr lang="en-US" altLang="en-US" sz="2000" b="1" dirty="0" err="1">
                <a:latin typeface="Candara" pitchFamily="34" charset="0"/>
                <a:cs typeface="Arial" pitchFamily="34" charset="0"/>
              </a:rPr>
              <a:t>Mulk</a:t>
            </a:r>
            <a:r>
              <a:rPr lang="en-US" altLang="en-US" sz="2000" dirty="0">
                <a:latin typeface="Candara" pitchFamily="34" charset="0"/>
                <a:cs typeface="Arial" pitchFamily="34" charset="0"/>
              </a:rPr>
              <a:t>, the Secretary of the Aligarh Trust, took action against </a:t>
            </a:r>
            <a:r>
              <a:rPr lang="en-US" altLang="en-US" sz="2000" dirty="0" err="1">
                <a:latin typeface="Candara" pitchFamily="34" charset="0"/>
                <a:cs typeface="Arial" pitchFamily="34" charset="0"/>
              </a:rPr>
              <a:t>MacDonnel’s</a:t>
            </a:r>
            <a:r>
              <a:rPr lang="en-US" altLang="en-US" sz="2000" dirty="0">
                <a:latin typeface="Candara" pitchFamily="34" charset="0"/>
                <a:cs typeface="Arial" pitchFamily="34" charset="0"/>
              </a:rPr>
              <a:t> act.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He called for a popular gathering of the supporters of Urdu at Aligarh and openly condemned governor’s work.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57073196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[9/10]</a:t>
            </a:r>
          </a:p>
        </p:txBody>
      </p:sp>
      <p:sp>
        <p:nvSpPr>
          <p:cNvPr id="6" name="TextBox 5"/>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He also founded Urdu Defense Association and it was decided that the association would take actions against the doings of the governor.</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result of this Muslim response was that Urdu too- along with Hindi- was declared the official language of the province.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But Mohsin-</a:t>
            </a:r>
            <a:r>
              <a:rPr lang="en-US" altLang="en-US" sz="2000" dirty="0" err="1">
                <a:latin typeface="Candara" pitchFamily="34" charset="0"/>
                <a:cs typeface="Arial" pitchFamily="34" charset="0"/>
              </a:rPr>
              <a:t>ul</a:t>
            </a:r>
            <a:r>
              <a:rPr lang="en-US" altLang="en-US" sz="2000" dirty="0">
                <a:latin typeface="Candara" pitchFamily="34" charset="0"/>
                <a:cs typeface="Arial" pitchFamily="34" charset="0"/>
              </a:rPr>
              <a:t>-</a:t>
            </a:r>
            <a:r>
              <a:rPr lang="en-US" altLang="en-US" sz="2000" dirty="0" err="1">
                <a:latin typeface="Candara" pitchFamily="34" charset="0"/>
                <a:cs typeface="Arial" pitchFamily="34" charset="0"/>
              </a:rPr>
              <a:t>Mulk</a:t>
            </a:r>
            <a:r>
              <a:rPr lang="en-US" altLang="en-US" sz="2000" dirty="0">
                <a:latin typeface="Candara" pitchFamily="34" charset="0"/>
                <a:cs typeface="Arial" pitchFamily="34" charset="0"/>
              </a:rPr>
              <a:t> was not satisfied with this outcome and continued his struggle.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When UP got rid of </a:t>
            </a:r>
            <a:r>
              <a:rPr lang="en-US" altLang="en-US" sz="2000" dirty="0" err="1">
                <a:latin typeface="Candara" pitchFamily="34" charset="0"/>
                <a:cs typeface="Arial" pitchFamily="34" charset="0"/>
              </a:rPr>
              <a:t>MacDonnel</a:t>
            </a:r>
            <a:r>
              <a:rPr lang="en-US" altLang="en-US" sz="2000" dirty="0">
                <a:latin typeface="Candara" pitchFamily="34" charset="0"/>
                <a:cs typeface="Arial" pitchFamily="34" charset="0"/>
              </a:rPr>
              <a:t>, he founded another association called </a:t>
            </a:r>
            <a:r>
              <a:rPr lang="en-US" altLang="en-US" sz="2000" b="1" dirty="0" err="1">
                <a:latin typeface="Candara" pitchFamily="34" charset="0"/>
                <a:cs typeface="Arial" pitchFamily="34" charset="0"/>
              </a:rPr>
              <a:t>Anjuman</a:t>
            </a:r>
            <a:r>
              <a:rPr lang="en-US" altLang="en-US" sz="2000" b="1" dirty="0">
                <a:latin typeface="Candara" pitchFamily="34" charset="0"/>
                <a:cs typeface="Arial" pitchFamily="34" charset="0"/>
              </a:rPr>
              <a:t>-e-</a:t>
            </a:r>
            <a:r>
              <a:rPr lang="en-US" altLang="en-US" sz="2000" b="1" dirty="0" err="1">
                <a:latin typeface="Candara" pitchFamily="34" charset="0"/>
                <a:cs typeface="Arial" pitchFamily="34" charset="0"/>
              </a:rPr>
              <a:t>Tarraqi</a:t>
            </a:r>
            <a:r>
              <a:rPr lang="en-US" altLang="en-US" sz="2000" b="1" dirty="0">
                <a:latin typeface="Candara" pitchFamily="34" charset="0"/>
                <a:cs typeface="Arial" pitchFamily="34" charset="0"/>
              </a:rPr>
              <a:t>-e-Urdu</a:t>
            </a:r>
            <a:r>
              <a:rPr lang="en-US" altLang="en-US" sz="2000" dirty="0">
                <a:latin typeface="Candara" pitchFamily="34" charset="0"/>
                <a:cs typeface="Arial" pitchFamily="34" charset="0"/>
              </a:rPr>
              <a:t> to counter all future attempts of the Hindus and the English against Urdu.</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06533471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Urdu-Hindi Controversy [10/10]</a:t>
            </a:r>
          </a:p>
        </p:txBody>
      </p:sp>
      <p:sp>
        <p:nvSpPr>
          <p:cNvPr id="6" name="TextBox 5"/>
          <p:cNvSpPr txBox="1"/>
          <p:nvPr/>
        </p:nvSpPr>
        <p:spPr>
          <a:xfrm>
            <a:off x="685801" y="1676400"/>
            <a:ext cx="8020022" cy="23529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This love and passion for Urdu by the Muslims of India inclined the founders of Pakistan to adopt it as the national language of the new born country. They believed that it was a sign of the Muslim unity, the representation of Muslims as an independent nation, among millions of people of India.</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04921248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09600" y="735271"/>
            <a:ext cx="6917046"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Formation of Indian National Congress</a:t>
            </a:r>
          </a:p>
        </p:txBody>
      </p:sp>
      <p:pic>
        <p:nvPicPr>
          <p:cNvPr id="3074" name="Picture 2" descr="Related imag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583854" y="2634871"/>
            <a:ext cx="6223915" cy="4086605"/>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TextBox 17"/>
          <p:cNvSpPr txBox="1"/>
          <p:nvPr/>
        </p:nvSpPr>
        <p:spPr>
          <a:xfrm>
            <a:off x="685801" y="1676400"/>
            <a:ext cx="8020022" cy="92333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Indian National Congress was founded on December 28, 1885. </a:t>
            </a:r>
          </a:p>
          <a:p>
            <a:pPr marL="342900" indent="-342900" algn="just">
              <a:lnSpc>
                <a:spcPct val="150000"/>
              </a:lnSpc>
              <a:buFont typeface="Arial" panose="020B0604020202020204" pitchFamily="34" charset="0"/>
              <a:buChar char="•"/>
            </a:pPr>
            <a:r>
              <a:rPr lang="en-US" altLang="en-US" b="1" dirty="0" err="1">
                <a:latin typeface="Candara" pitchFamily="34" charset="0"/>
                <a:cs typeface="Arial" pitchFamily="34" charset="0"/>
              </a:rPr>
              <a:t>Womesh</a:t>
            </a:r>
            <a:r>
              <a:rPr lang="en-US" altLang="en-US" b="1" dirty="0">
                <a:latin typeface="Candara" pitchFamily="34" charset="0"/>
                <a:cs typeface="Arial" pitchFamily="34" charset="0"/>
              </a:rPr>
              <a:t> </a:t>
            </a:r>
            <a:r>
              <a:rPr lang="en-US" altLang="en-US" b="1" dirty="0" err="1">
                <a:latin typeface="Candara" pitchFamily="34" charset="0"/>
                <a:cs typeface="Arial" pitchFamily="34" charset="0"/>
              </a:rPr>
              <a:t>Chunder</a:t>
            </a:r>
            <a:r>
              <a:rPr lang="en-US" altLang="en-US" b="1" dirty="0">
                <a:latin typeface="Candara" pitchFamily="34" charset="0"/>
                <a:cs typeface="Arial" pitchFamily="34" charset="0"/>
              </a:rPr>
              <a:t> </a:t>
            </a:r>
            <a:r>
              <a:rPr lang="en-US" altLang="en-US" b="1" dirty="0" err="1">
                <a:latin typeface="Candara" pitchFamily="34" charset="0"/>
                <a:cs typeface="Arial" pitchFamily="34" charset="0"/>
              </a:rPr>
              <a:t>Bonnerjee</a:t>
            </a:r>
            <a:r>
              <a:rPr lang="en-US" altLang="en-US" dirty="0">
                <a:latin typeface="Candara" pitchFamily="34" charset="0"/>
                <a:cs typeface="Arial" pitchFamily="34" charset="0"/>
              </a:rPr>
              <a:t> was selected as the leader of the congress.</a:t>
            </a:r>
          </a:p>
        </p:txBody>
      </p:sp>
    </p:spTree>
    <p:extLst>
      <p:ext uri="{BB962C8B-B14F-4D97-AF65-F5344CB8AC3E}">
        <p14:creationId xmlns="" xmlns:p14="http://schemas.microsoft.com/office/powerpoint/2010/main" val="169985645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Objectives of congress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fusion into one national whole of all the different, and till now discordant (</a:t>
            </a:r>
            <a:r>
              <a:rPr lang="ar-AE" altLang="en-US" sz="2000" dirty="0">
                <a:latin typeface="Candara" pitchFamily="34" charset="0"/>
                <a:cs typeface="Arial" pitchFamily="34" charset="0"/>
              </a:rPr>
              <a:t>بے آہنگ</a:t>
            </a:r>
            <a:r>
              <a:rPr lang="en-US" altLang="en-US" sz="2000" dirty="0">
                <a:latin typeface="Candara" pitchFamily="34" charset="0"/>
                <a:cs typeface="Arial" pitchFamily="34" charset="0"/>
              </a:rPr>
              <a:t>,</a:t>
            </a:r>
            <a:r>
              <a:rPr lang="ar-AE" altLang="en-US" sz="2000" dirty="0">
                <a:latin typeface="Candara" pitchFamily="34" charset="0"/>
                <a:cs typeface="Arial" pitchFamily="34" charset="0"/>
              </a:rPr>
              <a:t>بے سُرا</a:t>
            </a:r>
            <a:r>
              <a:rPr lang="en-US" altLang="en-US" sz="2000" dirty="0">
                <a:latin typeface="Candara" pitchFamily="34" charset="0"/>
                <a:cs typeface="Arial" pitchFamily="34" charset="0"/>
              </a:rPr>
              <a:t>), elements that constitute the population of India.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gradual regeneration of Indians along all lines, mental, moral, social and political.</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consolidation of the union between England and India, by securing the modification of such of its condition as may be unjust or injurious to the latter country. </a:t>
            </a:r>
            <a:endParaRPr lang="en-US" altLang="en-US" dirty="0">
              <a:latin typeface="Candara" pitchFamily="34" charset="0"/>
              <a:cs typeface="Arial" pitchFamily="34" charset="0"/>
            </a:endParaRPr>
          </a:p>
        </p:txBody>
      </p:sp>
      <p:sp>
        <p:nvSpPr>
          <p:cNvPr id="17" name="TextBox 16"/>
          <p:cNvSpPr txBox="1"/>
          <p:nvPr/>
        </p:nvSpPr>
        <p:spPr>
          <a:xfrm>
            <a:off x="685801" y="735271"/>
            <a:ext cx="6324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Muslims and the Congress</a:t>
            </a:r>
          </a:p>
        </p:txBody>
      </p:sp>
    </p:spTree>
    <p:extLst>
      <p:ext uri="{BB962C8B-B14F-4D97-AF65-F5344CB8AC3E}">
        <p14:creationId xmlns="" xmlns:p14="http://schemas.microsoft.com/office/powerpoint/2010/main" val="42740926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Congress was founded by an Englishman </a:t>
            </a:r>
            <a:r>
              <a:rPr lang="en-US" altLang="en-US" sz="2000" b="1" dirty="0">
                <a:latin typeface="Candara" pitchFamily="34" charset="0"/>
                <a:cs typeface="Arial" pitchFamily="34" charset="0"/>
              </a:rPr>
              <a:t>A.O. Hume</a:t>
            </a:r>
            <a:r>
              <a:rPr lang="en-US" altLang="en-US" sz="2000" dirty="0">
                <a:latin typeface="Candara" pitchFamily="34" charset="0"/>
                <a:cs typeface="Arial" pitchFamily="34" charset="0"/>
              </a:rPr>
              <a:t>, a retired government official. The blessings of Lord </a:t>
            </a:r>
            <a:r>
              <a:rPr lang="en-US" altLang="en-US" sz="2000" dirty="0" err="1">
                <a:latin typeface="Candara" pitchFamily="34" charset="0"/>
                <a:cs typeface="Arial" pitchFamily="34" charset="0"/>
              </a:rPr>
              <a:t>Dufferin</a:t>
            </a:r>
            <a:r>
              <a:rPr lang="en-US" altLang="en-US" sz="2000" dirty="0">
                <a:latin typeface="Candara" pitchFamily="34" charset="0"/>
                <a:cs typeface="Arial" pitchFamily="34" charset="0"/>
              </a:rPr>
              <a:t>, the Governor-General of India was there.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When Hume took the scheme to the Governor-General, the latter amended it and gave his blessing on the condition that:</a:t>
            </a:r>
          </a:p>
          <a:p>
            <a:pPr marL="800100" lvl="1" indent="-342900" algn="just">
              <a:lnSpc>
                <a:spcPct val="150000"/>
              </a:lnSpc>
              <a:buFont typeface="Wingdings" panose="05000000000000000000" pitchFamily="2" charset="2"/>
              <a:buChar char="§"/>
            </a:pPr>
            <a:r>
              <a:rPr lang="en-US" altLang="en-US" sz="2000" i="1" dirty="0">
                <a:latin typeface="Candara" pitchFamily="34" charset="0"/>
                <a:cs typeface="Arial" pitchFamily="34" charset="0"/>
              </a:rPr>
              <a:t>“His name in this connection with the scheme of the congress should not be divulged so long as he remained in the country and his condition was faithfully maintained and none but the men  consulted by Mr. Hume knew any thing about the matter.”</a:t>
            </a:r>
            <a:endParaRPr lang="en-US" altLang="en-US" sz="2000" dirty="0">
              <a:latin typeface="Candara" pitchFamily="34" charset="0"/>
              <a:cs typeface="Arial" pitchFamily="34" charset="0"/>
            </a:endParaRPr>
          </a:p>
          <a:p>
            <a:pPr algn="r">
              <a:lnSpc>
                <a:spcPct val="150000"/>
              </a:lnSpc>
            </a:pPr>
            <a:r>
              <a:rPr lang="en-US" altLang="en-US" sz="2000" dirty="0">
                <a:latin typeface="Candara" pitchFamily="34" charset="0"/>
                <a:cs typeface="Arial" pitchFamily="34" charset="0"/>
              </a:rPr>
              <a:t>		</a:t>
            </a:r>
            <a:r>
              <a:rPr lang="en-US" altLang="en-US" sz="2000" b="1" dirty="0">
                <a:latin typeface="Candara" pitchFamily="34" charset="0"/>
                <a:cs typeface="Arial" pitchFamily="34" charset="0"/>
              </a:rPr>
              <a:t>~ </a:t>
            </a:r>
            <a:r>
              <a:rPr lang="en-US" altLang="en-US" b="1" dirty="0">
                <a:latin typeface="Candara" pitchFamily="34" charset="0"/>
                <a:cs typeface="Arial" pitchFamily="34" charset="0"/>
              </a:rPr>
              <a:t>W.C. </a:t>
            </a:r>
            <a:r>
              <a:rPr lang="en-US" altLang="en-US" b="1" dirty="0" err="1">
                <a:latin typeface="Candara" pitchFamily="34" charset="0"/>
                <a:cs typeface="Arial" pitchFamily="34" charset="0"/>
              </a:rPr>
              <a:t>Bonnerjee</a:t>
            </a:r>
            <a:r>
              <a:rPr lang="en-US" altLang="en-US" b="1" dirty="0">
                <a:latin typeface="Candara" pitchFamily="34" charset="0"/>
                <a:cs typeface="Arial" pitchFamily="34" charset="0"/>
              </a:rPr>
              <a:t>, </a:t>
            </a:r>
            <a:r>
              <a:rPr lang="en-US" altLang="en-US" b="1" dirty="0" err="1">
                <a:latin typeface="Candara" pitchFamily="34" charset="0"/>
                <a:cs typeface="Arial" pitchFamily="34" charset="0"/>
              </a:rPr>
              <a:t>Indan</a:t>
            </a:r>
            <a:r>
              <a:rPr lang="en-US" altLang="en-US" b="1" dirty="0">
                <a:latin typeface="Candara" pitchFamily="34" charset="0"/>
                <a:cs typeface="Arial" pitchFamily="34" charset="0"/>
              </a:rPr>
              <a:t> Politics (London: 1898), </a:t>
            </a:r>
            <a:r>
              <a:rPr lang="en-US" altLang="en-US" b="1" dirty="0" err="1">
                <a:latin typeface="Candara" pitchFamily="34" charset="0"/>
                <a:cs typeface="Arial" pitchFamily="34" charset="0"/>
              </a:rPr>
              <a:t>P.vii</a:t>
            </a:r>
            <a:endParaRPr lang="en-US" altLang="en-US" b="1" dirty="0">
              <a:latin typeface="Candara" pitchFamily="34" charset="0"/>
              <a:cs typeface="Arial" pitchFamily="34" charset="0"/>
            </a:endParaRPr>
          </a:p>
        </p:txBody>
      </p:sp>
      <p:sp>
        <p:nvSpPr>
          <p:cNvPr id="17" name="TextBox 16"/>
          <p:cNvSpPr txBox="1"/>
          <p:nvPr/>
        </p:nvSpPr>
        <p:spPr>
          <a:xfrm>
            <a:off x="533400" y="735271"/>
            <a:ext cx="6687211"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A theory about Creation of Congress</a:t>
            </a:r>
          </a:p>
        </p:txBody>
      </p:sp>
    </p:spTree>
    <p:extLst>
      <p:ext uri="{BB962C8B-B14F-4D97-AF65-F5344CB8AC3E}">
        <p14:creationId xmlns="" xmlns:p14="http://schemas.microsoft.com/office/powerpoint/2010/main" val="303717507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FF3300"/>
                                      </p:to>
                                    </p:animClr>
                                    <p:animClr clrSpc="rgb" dir="cw">
                                      <p:cBhvr>
                                        <p:cTn id="21" dur="500" fill="hold"/>
                                        <p:tgtEl>
                                          <p:spTgt spid="18">
                                            <p:txEl>
                                              <p:pRg st="2" end="2"/>
                                            </p:txEl>
                                          </p:spTgt>
                                        </p:tgtEl>
                                        <p:attrNameLst>
                                          <p:attrName>fillcolor</p:attrName>
                                        </p:attrNameLst>
                                      </p:cBhvr>
                                      <p:to>
                                        <a:srgbClr val="FF33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par>
                                <p:cTn id="24" presetID="19" presetClass="emph" presetSubtype="0" fill="hold" nodeType="withEffect">
                                  <p:stCondLst>
                                    <p:cond delay="0"/>
                                  </p:stCondLst>
                                  <p:childTnLst>
                                    <p:animClr clrSpc="rgb" dir="cw">
                                      <p:cBhvr override="childStyle">
                                        <p:cTn id="25" dur="500" fill="hold"/>
                                        <p:tgtEl>
                                          <p:spTgt spid="18">
                                            <p:txEl>
                                              <p:pRg st="3" end="3"/>
                                            </p:txEl>
                                          </p:spTgt>
                                        </p:tgtEl>
                                        <p:attrNameLst>
                                          <p:attrName>style.color</p:attrName>
                                        </p:attrNameLst>
                                      </p:cBhvr>
                                      <p:to>
                                        <a:srgbClr val="000000"/>
                                      </p:to>
                                    </p:animClr>
                                    <p:animClr clrSpc="rgb" dir="cw">
                                      <p:cBhvr>
                                        <p:cTn id="26" dur="500" fill="hold"/>
                                        <p:tgtEl>
                                          <p:spTgt spid="18">
                                            <p:txEl>
                                              <p:pRg st="3" end="3"/>
                                            </p:txEl>
                                          </p:spTgt>
                                        </p:tgtEl>
                                        <p:attrNameLst>
                                          <p:attrName>fillcolor</p:attrName>
                                        </p:attrNameLst>
                                      </p:cBhvr>
                                      <p:to>
                                        <a:srgbClr val="000000"/>
                                      </p:to>
                                    </p:animClr>
                                    <p:set>
                                      <p:cBhvr>
                                        <p:cTn id="27" dur="500" fill="hold"/>
                                        <p:tgtEl>
                                          <p:spTgt spid="18">
                                            <p:txEl>
                                              <p:pRg st="3" end="3"/>
                                            </p:txEl>
                                          </p:spTgt>
                                        </p:tgtEl>
                                        <p:attrNameLst>
                                          <p:attrName>fill.type</p:attrName>
                                        </p:attrNameLst>
                                      </p:cBhvr>
                                      <p:to>
                                        <p:strVal val="solid"/>
                                      </p:to>
                                    </p:set>
                                    <p:set>
                                      <p:cBhvr>
                                        <p:cTn id="28" dur="500" fill="hold"/>
                                        <p:tgtEl>
                                          <p:spTgt spid="18">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He asked the Muslims not to join congress.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advice was followed by a vast majority of people.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He was of the opinion that if he was told that even the Viceroy, the Secretary of State and the whole House of Commons had openly supported Congress, he would still remain firmly opposed to it.</a:t>
            </a:r>
          </a:p>
          <a:p>
            <a:pPr marL="800100" lvl="1" indent="-342900" algn="just">
              <a:lnSpc>
                <a:spcPct val="150000"/>
              </a:lnSpc>
              <a:buFont typeface="Wingdings" panose="05000000000000000000" pitchFamily="2" charset="2"/>
              <a:buChar char="§"/>
            </a:pPr>
            <a:r>
              <a:rPr lang="en-US" altLang="en-US" sz="2000" i="1" dirty="0">
                <a:latin typeface="Candara" pitchFamily="34" charset="0"/>
                <a:cs typeface="Arial" pitchFamily="34" charset="0"/>
              </a:rPr>
              <a:t>“It is my deliberate belief that should the resolution of the native congress be carried into effect, it would be impossible for the British Government to preserve peace, or control in any degree the violence and civil wars which would ensue.”</a:t>
            </a:r>
          </a:p>
          <a:p>
            <a:pPr algn="r">
              <a:lnSpc>
                <a:spcPct val="150000"/>
              </a:lnSpc>
            </a:pPr>
            <a:r>
              <a:rPr lang="en-US" altLang="en-US" b="1" dirty="0">
                <a:latin typeface="Candara" pitchFamily="34" charset="0"/>
                <a:cs typeface="Arial" pitchFamily="34" charset="0"/>
              </a:rPr>
              <a:t>~ Quoted in the </a:t>
            </a:r>
            <a:r>
              <a:rPr lang="en-US" altLang="en-US" b="1" dirty="0" err="1">
                <a:latin typeface="Candara" pitchFamily="34" charset="0"/>
                <a:cs typeface="Arial" pitchFamily="34" charset="0"/>
              </a:rPr>
              <a:t>The</a:t>
            </a:r>
            <a:r>
              <a:rPr lang="en-US" altLang="en-US" b="1" dirty="0">
                <a:latin typeface="Candara" pitchFamily="34" charset="0"/>
                <a:cs typeface="Arial" pitchFamily="34" charset="0"/>
              </a:rPr>
              <a:t> Times , 12 November, 1888</a:t>
            </a:r>
          </a:p>
        </p:txBody>
      </p:sp>
      <p:sp>
        <p:nvSpPr>
          <p:cNvPr id="17" name="TextBox 16"/>
          <p:cNvSpPr txBox="1"/>
          <p:nvPr/>
        </p:nvSpPr>
        <p:spPr>
          <a:xfrm>
            <a:off x="685801" y="735271"/>
            <a:ext cx="6324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Sir Syed About the Congress</a:t>
            </a:r>
          </a:p>
        </p:txBody>
      </p:sp>
    </p:spTree>
    <p:extLst>
      <p:ext uri="{BB962C8B-B14F-4D97-AF65-F5344CB8AC3E}">
        <p14:creationId xmlns="" xmlns:p14="http://schemas.microsoft.com/office/powerpoint/2010/main" val="111747644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FF0000"/>
                                      </p:to>
                                    </p:animClr>
                                    <p:animClr clrSpc="rgb" dir="cw">
                                      <p:cBhvr>
                                        <p:cTn id="28" dur="500" fill="hold"/>
                                        <p:tgtEl>
                                          <p:spTgt spid="18">
                                            <p:txEl>
                                              <p:pRg st="3" end="3"/>
                                            </p:txEl>
                                          </p:spTgt>
                                        </p:tgtEl>
                                        <p:attrNameLst>
                                          <p:attrName>fillcolor</p:attrName>
                                        </p:attrNameLst>
                                      </p:cBhvr>
                                      <p:to>
                                        <a:srgbClr val="FF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par>
                                <p:cTn id="31" presetID="19" presetClass="emph" presetSubtype="0" fill="hold" nodeType="withEffect">
                                  <p:stCondLst>
                                    <p:cond delay="0"/>
                                  </p:stCondLst>
                                  <p:childTnLst>
                                    <p:animClr clrSpc="rgb" dir="cw">
                                      <p:cBhvr override="childStyle">
                                        <p:cTn id="32" dur="500" fill="hold"/>
                                        <p:tgtEl>
                                          <p:spTgt spid="18">
                                            <p:txEl>
                                              <p:pRg st="4" end="4"/>
                                            </p:txEl>
                                          </p:spTgt>
                                        </p:tgtEl>
                                        <p:attrNameLst>
                                          <p:attrName>style.color</p:attrName>
                                        </p:attrNameLst>
                                      </p:cBhvr>
                                      <p:to>
                                        <a:srgbClr val="000000"/>
                                      </p:to>
                                    </p:animClr>
                                    <p:animClr clrSpc="rgb" dir="cw">
                                      <p:cBhvr>
                                        <p:cTn id="33" dur="500" fill="hold"/>
                                        <p:tgtEl>
                                          <p:spTgt spid="18">
                                            <p:txEl>
                                              <p:pRg st="4" end="4"/>
                                            </p:txEl>
                                          </p:spTgt>
                                        </p:tgtEl>
                                        <p:attrNameLst>
                                          <p:attrName>fillcolor</p:attrName>
                                        </p:attrNameLst>
                                      </p:cBhvr>
                                      <p:to>
                                        <a:srgbClr val="000000"/>
                                      </p:to>
                                    </p:animClr>
                                    <p:set>
                                      <p:cBhvr>
                                        <p:cTn id="34" dur="500" fill="hold"/>
                                        <p:tgtEl>
                                          <p:spTgt spid="18">
                                            <p:txEl>
                                              <p:pRg st="4" end="4"/>
                                            </p:txEl>
                                          </p:spTgt>
                                        </p:tgtEl>
                                        <p:attrNameLst>
                                          <p:attrName>fill.type</p:attrName>
                                        </p:attrNameLst>
                                      </p:cBhvr>
                                      <p:to>
                                        <p:strVal val="solid"/>
                                      </p:to>
                                    </p:set>
                                    <p:set>
                                      <p:cBhvr>
                                        <p:cTn id="35" dur="500" fill="hold"/>
                                        <p:tgtEl>
                                          <p:spTgt spid="18">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27</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193899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It was full of criticism of the congress.</a:t>
            </a:r>
          </a:p>
          <a:p>
            <a:pPr marL="342900" indent="-342900" algn="just">
              <a:lnSpc>
                <a:spcPct val="150000"/>
              </a:lnSpc>
              <a:buFont typeface="Arial" panose="020B0604020202020204" pitchFamily="34" charset="0"/>
              <a:buChar char="•"/>
            </a:pPr>
            <a:r>
              <a:rPr lang="en-US" altLang="en-US" sz="2000" b="1" dirty="0" err="1">
                <a:latin typeface="Candara" pitchFamily="34" charset="0"/>
                <a:cs typeface="Arial" pitchFamily="34" charset="0"/>
              </a:rPr>
              <a:t>Mohammadan</a:t>
            </a:r>
            <a:r>
              <a:rPr lang="en-US" altLang="en-US" sz="2000" b="1" dirty="0">
                <a:latin typeface="Candara" pitchFamily="34" charset="0"/>
                <a:cs typeface="Arial" pitchFamily="34" charset="0"/>
              </a:rPr>
              <a:t> Observer, The Victoria Paper, The Muslim Herald, the </a:t>
            </a:r>
            <a:r>
              <a:rPr lang="en-US" altLang="en-US" sz="2000" b="1" dirty="0" err="1">
                <a:latin typeface="Candara" pitchFamily="34" charset="0"/>
                <a:cs typeface="Arial" pitchFamily="34" charset="0"/>
              </a:rPr>
              <a:t>Rafiq</a:t>
            </a:r>
            <a:r>
              <a:rPr lang="en-US" altLang="en-US" sz="2000" b="1" dirty="0">
                <a:latin typeface="Candara" pitchFamily="34" charset="0"/>
                <a:cs typeface="Arial" pitchFamily="34" charset="0"/>
              </a:rPr>
              <a:t>-</a:t>
            </a:r>
            <a:r>
              <a:rPr lang="en-US" altLang="en-US" sz="2000" b="1" dirty="0" err="1">
                <a:latin typeface="Candara" pitchFamily="34" charset="0"/>
                <a:cs typeface="Arial" pitchFamily="34" charset="0"/>
              </a:rPr>
              <a:t>i</a:t>
            </a:r>
            <a:r>
              <a:rPr lang="en-US" altLang="en-US" sz="2000" b="1" dirty="0">
                <a:latin typeface="Candara" pitchFamily="34" charset="0"/>
                <a:cs typeface="Arial" pitchFamily="34" charset="0"/>
              </a:rPr>
              <a:t>-Hind </a:t>
            </a:r>
            <a:r>
              <a:rPr lang="en-US" altLang="en-US" sz="2000" dirty="0">
                <a:latin typeface="Candara" pitchFamily="34" charset="0"/>
                <a:cs typeface="Arial" pitchFamily="34" charset="0"/>
              </a:rPr>
              <a:t>and </a:t>
            </a:r>
            <a:r>
              <a:rPr lang="en-US" altLang="en-US" sz="2000" b="1" dirty="0">
                <a:latin typeface="Candara" pitchFamily="34" charset="0"/>
                <a:cs typeface="Arial" pitchFamily="34" charset="0"/>
              </a:rPr>
              <a:t>Imperial Paper </a:t>
            </a:r>
            <a:r>
              <a:rPr lang="en-US" altLang="en-US" sz="2000" dirty="0">
                <a:latin typeface="Candara" pitchFamily="34" charset="0"/>
                <a:cs typeface="Arial" pitchFamily="34" charset="0"/>
              </a:rPr>
              <a:t>spoke with one voice against the congress.</a:t>
            </a:r>
          </a:p>
        </p:txBody>
      </p:sp>
      <p:sp>
        <p:nvSpPr>
          <p:cNvPr id="17" name="TextBox 16"/>
          <p:cNvSpPr txBox="1"/>
          <p:nvPr/>
        </p:nvSpPr>
        <p:spPr>
          <a:xfrm>
            <a:off x="685801" y="381000"/>
            <a:ext cx="6324599" cy="1077218"/>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Contemporary Muslim Press in India about Congress</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424560323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240065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b="1" dirty="0">
                <a:latin typeface="Candara" pitchFamily="34" charset="0"/>
                <a:cs typeface="Arial" pitchFamily="34" charset="0"/>
              </a:rPr>
              <a:t>Central National Muhammadan Association, Muhammadan Literary Society of Bengal, the </a:t>
            </a:r>
            <a:r>
              <a:rPr lang="en-US" altLang="en-US" sz="2000" b="1" dirty="0" err="1">
                <a:latin typeface="Candara" pitchFamily="34" charset="0"/>
                <a:cs typeface="Arial" pitchFamily="34" charset="0"/>
              </a:rPr>
              <a:t>Anjuman</a:t>
            </a:r>
            <a:r>
              <a:rPr lang="en-US" altLang="en-US" sz="2000" b="1" dirty="0">
                <a:latin typeface="Candara" pitchFamily="34" charset="0"/>
                <a:cs typeface="Arial" pitchFamily="34" charset="0"/>
              </a:rPr>
              <a:t>-</a:t>
            </a:r>
            <a:r>
              <a:rPr lang="en-US" altLang="en-US" sz="2000" b="1" dirty="0" err="1">
                <a:latin typeface="Candara" pitchFamily="34" charset="0"/>
                <a:cs typeface="Arial" pitchFamily="34" charset="0"/>
              </a:rPr>
              <a:t>i</a:t>
            </a:r>
            <a:r>
              <a:rPr lang="en-US" altLang="en-US" sz="2000" b="1" dirty="0">
                <a:latin typeface="Candara" pitchFamily="34" charset="0"/>
                <a:cs typeface="Arial" pitchFamily="34" charset="0"/>
              </a:rPr>
              <a:t>-Islam of Madras, the </a:t>
            </a:r>
            <a:r>
              <a:rPr lang="en-US" altLang="en-US" sz="2000" b="1" dirty="0" err="1">
                <a:latin typeface="Candara" pitchFamily="34" charset="0"/>
                <a:cs typeface="Arial" pitchFamily="34" charset="0"/>
              </a:rPr>
              <a:t>Dindigal</a:t>
            </a:r>
            <a:r>
              <a:rPr lang="en-US" altLang="en-US" sz="2000" b="1" dirty="0">
                <a:latin typeface="Candara" pitchFamily="34" charset="0"/>
                <a:cs typeface="Arial" pitchFamily="34" charset="0"/>
              </a:rPr>
              <a:t> </a:t>
            </a:r>
            <a:r>
              <a:rPr lang="en-US" altLang="en-US" sz="2000" b="1" dirty="0" err="1">
                <a:latin typeface="Candara" pitchFamily="34" charset="0"/>
                <a:cs typeface="Arial" pitchFamily="34" charset="0"/>
              </a:rPr>
              <a:t>Anjuman</a:t>
            </a:r>
            <a:r>
              <a:rPr lang="en-US" altLang="en-US" sz="2000" dirty="0">
                <a:latin typeface="Candara" pitchFamily="34" charset="0"/>
                <a:cs typeface="Arial" pitchFamily="34" charset="0"/>
              </a:rPr>
              <a:t> and </a:t>
            </a:r>
            <a:r>
              <a:rPr lang="en-US" altLang="en-US" sz="2000" b="1" dirty="0">
                <a:latin typeface="Candara" pitchFamily="34" charset="0"/>
                <a:cs typeface="Arial" pitchFamily="34" charset="0"/>
              </a:rPr>
              <a:t>the Muhammadan Central Association of the Punjab </a:t>
            </a:r>
            <a:r>
              <a:rPr lang="en-US" altLang="en-US" sz="2000" dirty="0">
                <a:latin typeface="Candara" pitchFamily="34" charset="0"/>
                <a:cs typeface="Arial" pitchFamily="34" charset="0"/>
              </a:rPr>
              <a:t>asked the Muslims of Indian not to join congress as they thought it would never serve the interests of the Muslims of India.</a:t>
            </a:r>
          </a:p>
        </p:txBody>
      </p:sp>
      <p:sp>
        <p:nvSpPr>
          <p:cNvPr id="17" name="TextBox 16"/>
          <p:cNvSpPr txBox="1"/>
          <p:nvPr/>
        </p:nvSpPr>
        <p:spPr>
          <a:xfrm>
            <a:off x="685801" y="381000"/>
            <a:ext cx="6324599" cy="1077218"/>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Muslims Organizations and Institutions about Congress</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89578076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1905, the provinces of Bengal and Assam were reconstituted so as to form two provinces of manageable size.</a:t>
            </a:r>
          </a:p>
          <a:p>
            <a:pPr marL="800100" lvl="1"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Bengal: ~42 million Hindus and ~9 million Muslims</a:t>
            </a:r>
          </a:p>
          <a:p>
            <a:pPr marL="800100" lvl="1"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East Bengal: ~18 million Muslims and ~12 million Hindus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scheme was sent to London in February, 1905. The Province of East Bengal and Assam officially came into being on 16 October, 1905.</a:t>
            </a:r>
          </a:p>
        </p:txBody>
      </p:sp>
      <p:sp>
        <p:nvSpPr>
          <p:cNvPr id="16" name="TextBox 15"/>
          <p:cNvSpPr txBox="1"/>
          <p:nvPr/>
        </p:nvSpPr>
        <p:spPr>
          <a:xfrm>
            <a:off x="685801" y="735271"/>
            <a:ext cx="6324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Partition of Bengal</a:t>
            </a:r>
          </a:p>
        </p:txBody>
      </p:sp>
    </p:spTree>
    <p:extLst>
      <p:ext uri="{BB962C8B-B14F-4D97-AF65-F5344CB8AC3E}">
        <p14:creationId xmlns="" xmlns:p14="http://schemas.microsoft.com/office/powerpoint/2010/main" val="112496168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64007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Causes of the Revolt in 1857</a:t>
            </a:r>
          </a:p>
        </p:txBody>
      </p:sp>
      <p:sp>
        <p:nvSpPr>
          <p:cNvPr id="6" name="TextBox 5"/>
          <p:cNvSpPr txBox="1"/>
          <p:nvPr/>
        </p:nvSpPr>
        <p:spPr>
          <a:xfrm>
            <a:off x="685801" y="1741321"/>
            <a:ext cx="8020022" cy="3046988"/>
          </a:xfrm>
          <a:prstGeom prst="rect">
            <a:avLst/>
          </a:prstGeom>
          <a:noFill/>
        </p:spPr>
        <p:txBody>
          <a:bodyPr wrap="square" rtlCol="0">
            <a:spAutoFit/>
          </a:bodyPr>
          <a:lstStyle>
            <a:defPPr>
              <a:defRPr lang="en-US"/>
            </a:defPPr>
            <a:lvl2pPr marL="914400" lvl="1" indent="-457200" algn="just">
              <a:buFont typeface="Arial" panose="020B0604020202020204" pitchFamily="34" charset="0"/>
              <a:buChar char="•"/>
              <a:defRPr sz="2400">
                <a:latin typeface="Candara" pitchFamily="34" charset="0"/>
                <a:cs typeface="Arial" pitchFamily="34" charset="0"/>
              </a:defRPr>
            </a:lvl2pPr>
            <a:lvl4pPr marL="1828800" lvl="3" indent="-457200" algn="just">
              <a:buFont typeface="Wingdings" panose="05000000000000000000" pitchFamily="2" charset="2"/>
              <a:buChar char="§"/>
              <a:defRPr sz="2400">
                <a:latin typeface="Candara" pitchFamily="34" charset="0"/>
                <a:cs typeface="Arial" pitchFamily="34" charset="0"/>
              </a:defRPr>
            </a:lvl4pPr>
          </a:lstStyle>
          <a:p>
            <a:pPr lvl="1"/>
            <a:r>
              <a:rPr lang="en-US" altLang="en-US" dirty="0"/>
              <a:t>Economic.</a:t>
            </a:r>
            <a:endParaRPr lang="en-US" dirty="0"/>
          </a:p>
          <a:p>
            <a:pPr lvl="1"/>
            <a:r>
              <a:rPr lang="en-US" dirty="0"/>
              <a:t>Administrative</a:t>
            </a:r>
            <a:r>
              <a:rPr lang="en-US" altLang="en-US" dirty="0"/>
              <a:t>.</a:t>
            </a:r>
          </a:p>
          <a:p>
            <a:pPr lvl="1"/>
            <a:r>
              <a:rPr lang="en-US" altLang="en-US" dirty="0"/>
              <a:t>Political</a:t>
            </a:r>
          </a:p>
          <a:p>
            <a:pPr lvl="1"/>
            <a:r>
              <a:rPr lang="en-US" altLang="en-US" dirty="0"/>
              <a:t>Religious</a:t>
            </a:r>
          </a:p>
          <a:p>
            <a:pPr lvl="1"/>
            <a:r>
              <a:rPr lang="en-US" altLang="en-US" dirty="0"/>
              <a:t>Social </a:t>
            </a:r>
          </a:p>
          <a:p>
            <a:pPr lvl="1"/>
            <a:r>
              <a:rPr lang="en-US" altLang="en-US" dirty="0"/>
              <a:t>Military</a:t>
            </a:r>
          </a:p>
          <a:p>
            <a:pPr lvl="1"/>
            <a:endParaRPr lang="en-US" altLang="en-US" dirty="0"/>
          </a:p>
          <a:p>
            <a:pPr lvl="3"/>
            <a:r>
              <a:rPr lang="en-US" altLang="en-US" dirty="0"/>
              <a:t>Immediate Cause</a:t>
            </a:r>
            <a:endParaRPr lang="cy-GB"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par>
                                <p:cTn id="45" presetID="19" presetClass="emph" presetSubtype="0" fill="hold" nodeType="withEffect">
                                  <p:stCondLst>
                                    <p:cond delay="0"/>
                                  </p:stCondLst>
                                  <p:childTnLst>
                                    <p:animClr clrSpc="rgb" dir="cw">
                                      <p:cBhvr override="childStyle">
                                        <p:cTn id="46" dur="500" fill="hold"/>
                                        <p:tgtEl>
                                          <p:spTgt spid="6">
                                            <p:txEl>
                                              <p:pRg st="7" end="7"/>
                                            </p:txEl>
                                          </p:spTgt>
                                        </p:tgtEl>
                                        <p:attrNameLst>
                                          <p:attrName>style.color</p:attrName>
                                        </p:attrNameLst>
                                      </p:cBhvr>
                                      <p:to>
                                        <a:srgbClr val="000000"/>
                                      </p:to>
                                    </p:animClr>
                                    <p:animClr clrSpc="rgb" dir="cw">
                                      <p:cBhvr>
                                        <p:cTn id="47" dur="500" fill="hold"/>
                                        <p:tgtEl>
                                          <p:spTgt spid="6">
                                            <p:txEl>
                                              <p:pRg st="7" end="7"/>
                                            </p:txEl>
                                          </p:spTgt>
                                        </p:tgtEl>
                                        <p:attrNameLst>
                                          <p:attrName>fillcolor</p:attrName>
                                        </p:attrNameLst>
                                      </p:cBhvr>
                                      <p:to>
                                        <a:srgbClr val="000000"/>
                                      </p:to>
                                    </p:animClr>
                                    <p:set>
                                      <p:cBhvr>
                                        <p:cTn id="48" dur="500" fill="hold"/>
                                        <p:tgtEl>
                                          <p:spTgt spid="6">
                                            <p:txEl>
                                              <p:pRg st="7" end="7"/>
                                            </p:txEl>
                                          </p:spTgt>
                                        </p:tgtEl>
                                        <p:attrNameLst>
                                          <p:attrName>fill.type</p:attrName>
                                        </p:attrNameLst>
                                      </p:cBhvr>
                                      <p:to>
                                        <p:strVal val="solid"/>
                                      </p:to>
                                    </p:set>
                                    <p:set>
                                      <p:cBhvr>
                                        <p:cTn id="49"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24731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whole plan was nothing but readjustment of administrative boundaries. However, the Hindus resented it.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partition resulted in the creation of Muslim majority province.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It was distasteful to the Hindus.</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Hindus regarded the partition as an attempt to strangle nationalism in Bengal, where it was more developed than elsewhere.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Agitation against the partition included mass meetings, rural unrest, and a “</a:t>
            </a:r>
            <a:r>
              <a:rPr lang="en-US" altLang="en-US" sz="2000" b="1" dirty="0">
                <a:latin typeface="Candara" pitchFamily="34" charset="0"/>
                <a:cs typeface="Arial" pitchFamily="34" charset="0"/>
              </a:rPr>
              <a:t>swadeshi”</a:t>
            </a:r>
            <a:r>
              <a:rPr lang="en-US" altLang="en-US" sz="2000" dirty="0">
                <a:latin typeface="Candara" pitchFamily="34" charset="0"/>
                <a:cs typeface="Arial" pitchFamily="34" charset="0"/>
              </a:rPr>
              <a:t> (native) movement to boycott the import of British goods.</a:t>
            </a:r>
          </a:p>
        </p:txBody>
      </p:sp>
      <p:sp>
        <p:nvSpPr>
          <p:cNvPr id="16" name="TextBox 15"/>
          <p:cNvSpPr txBox="1"/>
          <p:nvPr/>
        </p:nvSpPr>
        <p:spPr>
          <a:xfrm>
            <a:off x="685801" y="735271"/>
            <a:ext cx="6324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Hindu Reaction</a:t>
            </a:r>
          </a:p>
        </p:txBody>
      </p:sp>
    </p:spTree>
    <p:extLst>
      <p:ext uri="{BB962C8B-B14F-4D97-AF65-F5344CB8AC3E}">
        <p14:creationId xmlns="" xmlns:p14="http://schemas.microsoft.com/office/powerpoint/2010/main" val="30788520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18">
                                            <p:txEl>
                                              <p:pRg st="4" end="4"/>
                                            </p:txEl>
                                          </p:spTgt>
                                        </p:tgtEl>
                                        <p:attrNameLst>
                                          <p:attrName>style.color</p:attrName>
                                        </p:attrNameLst>
                                      </p:cBhvr>
                                      <p:to>
                                        <a:srgbClr val="000000"/>
                                      </p:to>
                                    </p:animClr>
                                    <p:animClr clrSpc="rgb" dir="cw">
                                      <p:cBhvr>
                                        <p:cTn id="35" dur="500" fill="hold"/>
                                        <p:tgtEl>
                                          <p:spTgt spid="18">
                                            <p:txEl>
                                              <p:pRg st="4" end="4"/>
                                            </p:txEl>
                                          </p:spTgt>
                                        </p:tgtEl>
                                        <p:attrNameLst>
                                          <p:attrName>fillcolor</p:attrName>
                                        </p:attrNameLst>
                                      </p:cBhvr>
                                      <p:to>
                                        <a:srgbClr val="000000"/>
                                      </p:to>
                                    </p:animClr>
                                    <p:set>
                                      <p:cBhvr>
                                        <p:cTn id="36" dur="500" fill="hold"/>
                                        <p:tgtEl>
                                          <p:spTgt spid="18">
                                            <p:txEl>
                                              <p:pRg st="4" end="4"/>
                                            </p:txEl>
                                          </p:spTgt>
                                        </p:tgtEl>
                                        <p:attrNameLst>
                                          <p:attrName>fill.type</p:attrName>
                                        </p:attrNameLst>
                                      </p:cBhvr>
                                      <p:to>
                                        <p:strVal val="solid"/>
                                      </p:to>
                                    </p:set>
                                    <p:set>
                                      <p:cBhvr>
                                        <p:cTn id="37" dur="500" fill="hold"/>
                                        <p:tgtEl>
                                          <p:spTgt spid="18">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31</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20115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Seven days after the partition, on 22 October 1905, a large Muslim meeting at Dacca appreciated the boon conferred on the people by the change.</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Two days later, another huge gathering of Muslims offered thanks to the God for the partition and declared that under the new scheme,</a:t>
            </a:r>
          </a:p>
          <a:p>
            <a:pPr marL="800100" lvl="1" indent="-342900" algn="just">
              <a:lnSpc>
                <a:spcPct val="150000"/>
              </a:lnSpc>
              <a:buFont typeface="Wingdings" panose="05000000000000000000" pitchFamily="2" charset="2"/>
              <a:buChar char="§"/>
            </a:pPr>
            <a:r>
              <a:rPr lang="en-US" altLang="en-US" sz="2000" i="1" dirty="0">
                <a:latin typeface="Candara" pitchFamily="34" charset="0"/>
                <a:cs typeface="Arial" pitchFamily="34" charset="0"/>
              </a:rPr>
              <a:t>“…the Muslims would be spared many oppressions which they hitherto had to endure from the Hindus.”, the Hindu agitation against the partition was condemned. </a:t>
            </a:r>
          </a:p>
          <a:p>
            <a:pPr algn="r">
              <a:lnSpc>
                <a:spcPct val="150000"/>
              </a:lnSpc>
            </a:pPr>
            <a:r>
              <a:rPr lang="en-US" altLang="en-US" b="1" dirty="0">
                <a:latin typeface="Candara" pitchFamily="34" charset="0"/>
                <a:cs typeface="Arial" pitchFamily="34" charset="0"/>
              </a:rPr>
              <a:t>~ Manchester Guardian, 23 and 27 October, 1905</a:t>
            </a:r>
            <a:endParaRPr lang="en-US" altLang="en-US" sz="2000" dirty="0">
              <a:latin typeface="Candara" pitchFamily="34" charset="0"/>
              <a:cs typeface="Arial" pitchFamily="34" charset="0"/>
            </a:endParaRPr>
          </a:p>
        </p:txBody>
      </p:sp>
      <p:sp>
        <p:nvSpPr>
          <p:cNvPr id="16" name="TextBox 15"/>
          <p:cNvSpPr txBox="1"/>
          <p:nvPr/>
        </p:nvSpPr>
        <p:spPr>
          <a:xfrm>
            <a:off x="685801" y="735271"/>
            <a:ext cx="6324599"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Muslim Reaction</a:t>
            </a:r>
          </a:p>
        </p:txBody>
      </p:sp>
    </p:spTree>
    <p:extLst>
      <p:ext uri="{BB962C8B-B14F-4D97-AF65-F5344CB8AC3E}">
        <p14:creationId xmlns="" xmlns:p14="http://schemas.microsoft.com/office/powerpoint/2010/main" val="326191284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FF0000"/>
                                      </p:to>
                                    </p:animClr>
                                    <p:animClr clrSpc="rgb" dir="cw">
                                      <p:cBhvr>
                                        <p:cTn id="21" dur="500" fill="hold"/>
                                        <p:tgtEl>
                                          <p:spTgt spid="18">
                                            <p:txEl>
                                              <p:pRg st="2" end="2"/>
                                            </p:txEl>
                                          </p:spTgt>
                                        </p:tgtEl>
                                        <p:attrNameLst>
                                          <p:attrName>fillcolor</p:attrName>
                                        </p:attrNameLst>
                                      </p:cBhvr>
                                      <p:to>
                                        <a:srgbClr val="FF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1911,  East and West Bengal were reunited.</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aim was to combine appeasement of Bengali sentiment with administrative convenience.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This end was achieved for a time but the Bengali Muslims, having benefitted from partition, were angry and disappointed.</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This resentment remained throughout the rest of the British period.</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final division of Bengal was done at the partitioning of the subcontinent in 1947, which divided Bengal into India in the West and East Pakistan (later Bangladesh) in the East. It was also accompanied by intense violence.</a:t>
            </a:r>
          </a:p>
        </p:txBody>
      </p:sp>
      <p:sp>
        <p:nvSpPr>
          <p:cNvPr id="16" name="TextBox 15"/>
          <p:cNvSpPr txBox="1"/>
          <p:nvPr/>
        </p:nvSpPr>
        <p:spPr>
          <a:xfrm>
            <a:off x="609600" y="735271"/>
            <a:ext cx="6687211"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Annulment of the Partition of Bengal</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29173553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18">
                                            <p:txEl>
                                              <p:pRg st="4" end="4"/>
                                            </p:txEl>
                                          </p:spTgt>
                                        </p:tgtEl>
                                        <p:attrNameLst>
                                          <p:attrName>style.color</p:attrName>
                                        </p:attrNameLst>
                                      </p:cBhvr>
                                      <p:to>
                                        <a:srgbClr val="000000"/>
                                      </p:to>
                                    </p:animClr>
                                    <p:animClr clrSpc="rgb" dir="cw">
                                      <p:cBhvr>
                                        <p:cTn id="35" dur="500" fill="hold"/>
                                        <p:tgtEl>
                                          <p:spTgt spid="18">
                                            <p:txEl>
                                              <p:pRg st="4" end="4"/>
                                            </p:txEl>
                                          </p:spTgt>
                                        </p:tgtEl>
                                        <p:attrNameLst>
                                          <p:attrName>fillcolor</p:attrName>
                                        </p:attrNameLst>
                                      </p:cBhvr>
                                      <p:to>
                                        <a:srgbClr val="000000"/>
                                      </p:to>
                                    </p:animClr>
                                    <p:set>
                                      <p:cBhvr>
                                        <p:cTn id="36" dur="500" fill="hold"/>
                                        <p:tgtEl>
                                          <p:spTgt spid="18">
                                            <p:txEl>
                                              <p:pRg st="4" end="4"/>
                                            </p:txEl>
                                          </p:spTgt>
                                        </p:tgtEl>
                                        <p:attrNameLst>
                                          <p:attrName>fill.type</p:attrName>
                                        </p:attrNameLst>
                                      </p:cBhvr>
                                      <p:to>
                                        <p:strVal val="solid"/>
                                      </p:to>
                                    </p:set>
                                    <p:set>
                                      <p:cBhvr>
                                        <p:cTn id="37" dur="500" fill="hold"/>
                                        <p:tgtEl>
                                          <p:spTgt spid="18">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Economic Causes</a:t>
            </a:r>
          </a:p>
        </p:txBody>
      </p:sp>
      <p:sp>
        <p:nvSpPr>
          <p:cNvPr id="6" name="TextBox 5"/>
          <p:cNvSpPr txBox="1"/>
          <p:nvPr/>
        </p:nvSpPr>
        <p:spPr>
          <a:xfrm>
            <a:off x="236030" y="1620499"/>
            <a:ext cx="8374569" cy="4893647"/>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Before the East India Company ‘s(EIC) rule, India’s  agriculture Industry and trade was flourishing.</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sz="2400" dirty="0">
                <a:latin typeface="Candara" pitchFamily="34" charset="0"/>
                <a:cs typeface="Arial" pitchFamily="34" charset="0"/>
              </a:rPr>
              <a:t>T</a:t>
            </a:r>
            <a:r>
              <a:rPr lang="en-US" altLang="en-US" sz="2400" dirty="0">
                <a:latin typeface="Candara" pitchFamily="34" charset="0"/>
                <a:cs typeface="Arial" pitchFamily="34" charset="0"/>
              </a:rPr>
              <a:t>he British tried to exploit India for their economic gains and fulfill demands of their industrial revolution.</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Indian exports to Britain i.e. cotton, tea, spices ended up in India as finished goods or were further exported to other countries.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After gaining right to collect revenue in Bengal in 1765, the EIC used the money raised through revenue in Bengal for fighting wars in other parts of India</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Policies of EIC badly affected </a:t>
            </a:r>
            <a:r>
              <a:rPr lang="en-US" altLang="en-US" sz="2400" dirty="0" err="1">
                <a:latin typeface="Candara" pitchFamily="34" charset="0"/>
                <a:cs typeface="Arial" pitchFamily="34" charset="0"/>
              </a:rPr>
              <a:t>Zamindars</a:t>
            </a:r>
            <a:r>
              <a:rPr lang="en-US" altLang="en-US" sz="2400" dirty="0">
                <a:latin typeface="Candara" pitchFamily="34" charset="0"/>
                <a:cs typeface="Arial" pitchFamily="34" charset="0"/>
              </a:rPr>
              <a:t>, </a:t>
            </a:r>
            <a:r>
              <a:rPr lang="en-US" altLang="en-US" sz="2400" dirty="0" err="1">
                <a:latin typeface="Candara" pitchFamily="34" charset="0"/>
                <a:cs typeface="Arial" pitchFamily="34" charset="0"/>
              </a:rPr>
              <a:t>Talookdars</a:t>
            </a:r>
            <a:r>
              <a:rPr lang="en-US" altLang="en-US" sz="2400" dirty="0">
                <a:latin typeface="Candara" pitchFamily="34" charset="0"/>
                <a:cs typeface="Arial" pitchFamily="34" charset="0"/>
              </a:rPr>
              <a:t>, middle income groups, traders, laborers etc.</a:t>
            </a:r>
          </a:p>
          <a:p>
            <a:pPr marL="1828800" lvl="3" indent="-457200" algn="just">
              <a:buFont typeface="Wingdings" panose="05000000000000000000" pitchFamily="2" charset="2"/>
              <a:buChar char="§"/>
            </a:pPr>
            <a:endParaRPr lang="cy-GB" sz="24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Administrative Causes</a:t>
            </a:r>
          </a:p>
        </p:txBody>
      </p:sp>
      <p:sp>
        <p:nvSpPr>
          <p:cNvPr id="6" name="TextBox 5"/>
          <p:cNvSpPr txBox="1"/>
          <p:nvPr/>
        </p:nvSpPr>
        <p:spPr>
          <a:xfrm>
            <a:off x="685801" y="1741320"/>
            <a:ext cx="8020022" cy="2308324"/>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Inefficient and Insufficient Administrative machinery.</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a:latin typeface="Candara" pitchFamily="34" charset="0"/>
                <a:cs typeface="Arial" pitchFamily="34" charset="0"/>
              </a:rPr>
              <a:t>Annexation of Indian States as part of their expansionist policies under the Doctrine of Lapse.</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All high posts; civil or military were given to Europeans rather than locals</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Unjust and exploitative revenue policies.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Political Causes</a:t>
            </a:r>
          </a:p>
        </p:txBody>
      </p:sp>
      <p:sp>
        <p:nvSpPr>
          <p:cNvPr id="6" name="TextBox 5"/>
          <p:cNvSpPr txBox="1"/>
          <p:nvPr/>
        </p:nvSpPr>
        <p:spPr>
          <a:xfrm>
            <a:off x="685801" y="1741320"/>
            <a:ext cx="8020022" cy="2677656"/>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British expansionist policies.</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a:latin typeface="Candara" pitchFamily="34" charset="0"/>
                <a:cs typeface="Arial" pitchFamily="34" charset="0"/>
              </a:rPr>
              <a:t>Order of Lord Canning to the </a:t>
            </a:r>
            <a:r>
              <a:rPr lang="en-US" altLang="en-US" sz="2400" dirty="0" err="1">
                <a:latin typeface="Candara" pitchFamily="34" charset="0"/>
                <a:cs typeface="Arial" pitchFamily="34" charset="0"/>
              </a:rPr>
              <a:t>Mughal</a:t>
            </a:r>
            <a:r>
              <a:rPr lang="en-US" altLang="en-US" sz="2400" dirty="0">
                <a:latin typeface="Candara" pitchFamily="34" charset="0"/>
                <a:cs typeface="Arial" pitchFamily="34" charset="0"/>
              </a:rPr>
              <a:t> </a:t>
            </a:r>
            <a:r>
              <a:rPr lang="en-US" altLang="en-US" sz="2400" dirty="0" err="1">
                <a:latin typeface="Candara" pitchFamily="34" charset="0"/>
                <a:cs typeface="Arial" pitchFamily="34" charset="0"/>
              </a:rPr>
              <a:t>Empror</a:t>
            </a:r>
            <a:r>
              <a:rPr lang="en-US" altLang="en-US" sz="2400" dirty="0">
                <a:latin typeface="Candara" pitchFamily="34" charset="0"/>
                <a:cs typeface="Arial" pitchFamily="34" charset="0"/>
              </a:rPr>
              <a:t> to leave Red Fort Delhi and stay at </a:t>
            </a:r>
            <a:r>
              <a:rPr lang="en-US" altLang="en-US" sz="2400" dirty="0" err="1">
                <a:latin typeface="Candara" pitchFamily="34" charset="0"/>
                <a:cs typeface="Arial" pitchFamily="34" charset="0"/>
              </a:rPr>
              <a:t>Qutab</a:t>
            </a:r>
            <a:r>
              <a:rPr lang="en-US" altLang="en-US" sz="2400" dirty="0">
                <a:latin typeface="Candara" pitchFamily="34" charset="0"/>
                <a:cs typeface="Arial" pitchFamily="34" charset="0"/>
              </a:rPr>
              <a:t> </a:t>
            </a:r>
            <a:r>
              <a:rPr lang="en-US" altLang="en-US" sz="2400" dirty="0" err="1">
                <a:latin typeface="Candara" pitchFamily="34" charset="0"/>
                <a:cs typeface="Arial" pitchFamily="34" charset="0"/>
              </a:rPr>
              <a:t>Minar</a:t>
            </a:r>
            <a:r>
              <a:rPr lang="en-US" altLang="en-US" sz="2400" dirty="0">
                <a:latin typeface="Candara" pitchFamily="34" charset="0"/>
                <a:cs typeface="Arial" pitchFamily="34" charset="0"/>
              </a:rPr>
              <a:t>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Lord Canning order that after the demise of </a:t>
            </a:r>
            <a:r>
              <a:rPr lang="en-US" altLang="en-US" sz="2400" dirty="0" err="1">
                <a:latin typeface="Candara" pitchFamily="34" charset="0"/>
                <a:cs typeface="Arial" pitchFamily="34" charset="0"/>
              </a:rPr>
              <a:t>Bahadur</a:t>
            </a:r>
            <a:r>
              <a:rPr lang="en-US" altLang="en-US" sz="2400" dirty="0">
                <a:latin typeface="Candara" pitchFamily="34" charset="0"/>
                <a:cs typeface="Arial" pitchFamily="34" charset="0"/>
              </a:rPr>
              <a:t> Shah </a:t>
            </a:r>
            <a:r>
              <a:rPr lang="en-US" altLang="en-US" sz="2400" dirty="0" err="1">
                <a:latin typeface="Candara" pitchFamily="34" charset="0"/>
                <a:cs typeface="Arial" pitchFamily="34" charset="0"/>
              </a:rPr>
              <a:t>Zafar</a:t>
            </a:r>
            <a:r>
              <a:rPr lang="en-US" altLang="en-US" sz="2400" dirty="0">
                <a:latin typeface="Candara" pitchFamily="34" charset="0"/>
                <a:cs typeface="Arial" pitchFamily="34" charset="0"/>
              </a:rPr>
              <a:t> the </a:t>
            </a:r>
            <a:r>
              <a:rPr lang="en-US" altLang="en-US" sz="2400" dirty="0" err="1">
                <a:latin typeface="Candara" pitchFamily="34" charset="0"/>
                <a:cs typeface="Arial" pitchFamily="34" charset="0"/>
              </a:rPr>
              <a:t>Mughal</a:t>
            </a:r>
            <a:r>
              <a:rPr lang="en-US" altLang="en-US" sz="2400" dirty="0">
                <a:latin typeface="Candara" pitchFamily="34" charset="0"/>
                <a:cs typeface="Arial" pitchFamily="34" charset="0"/>
              </a:rPr>
              <a:t> rule will come to an end and all the property of the </a:t>
            </a:r>
            <a:r>
              <a:rPr lang="en-US" altLang="en-US" sz="2400" dirty="0" err="1">
                <a:latin typeface="Candara" pitchFamily="34" charset="0"/>
                <a:cs typeface="Arial" pitchFamily="34" charset="0"/>
              </a:rPr>
              <a:t>Mughal</a:t>
            </a:r>
            <a:r>
              <a:rPr lang="en-US" altLang="en-US" sz="2400" dirty="0">
                <a:latin typeface="Candara" pitchFamily="34" charset="0"/>
                <a:cs typeface="Arial" pitchFamily="34" charset="0"/>
              </a:rPr>
              <a:t> ruler will be snatched away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Social/ Religious Causes</a:t>
            </a:r>
          </a:p>
        </p:txBody>
      </p:sp>
      <p:sp>
        <p:nvSpPr>
          <p:cNvPr id="6" name="TextBox 5"/>
          <p:cNvSpPr txBox="1"/>
          <p:nvPr/>
        </p:nvSpPr>
        <p:spPr>
          <a:xfrm>
            <a:off x="685801" y="1741320"/>
            <a:ext cx="8020022" cy="4524315"/>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Support to Christian Missionaries after 1813 was extended. They were not allowed to come to India before that year.</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Religious Disability Act announced many incentives for those Indians who would convert to Christianity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Reforms in Hindu customs were made by law however,  they were considered as distortion of the teaching of Hinduism</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It was widely believed after 1813 that the actual mandate of EIC was to convert Indians especially Hindus to Christianity.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Military Causes</a:t>
            </a:r>
          </a:p>
        </p:txBody>
      </p:sp>
      <p:sp>
        <p:nvSpPr>
          <p:cNvPr id="6" name="TextBox 5"/>
          <p:cNvSpPr txBox="1"/>
          <p:nvPr/>
        </p:nvSpPr>
        <p:spPr>
          <a:xfrm>
            <a:off x="336109" y="1595021"/>
            <a:ext cx="8409737" cy="5262979"/>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Great disparity in the salaries between Indian and European soldiers.</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were sent to distant-over seas- parts of the Empire, but were not given extra salaries.</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Indian </a:t>
            </a: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were treated with contempt by their English officers.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Indian </a:t>
            </a: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were refused promotion in services as like their English counterparts. Out of such discontent the Indian </a:t>
            </a: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led to mutiny.</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General Service Enlistment Act 1856 by Lord Canning for the soldiers from Bengal to be recruited and posted </a:t>
            </a:r>
            <a:r>
              <a:rPr lang="en-US" altLang="en-US" sz="2400" dirty="0" err="1">
                <a:latin typeface="Candara" pitchFamily="34" charset="0"/>
                <a:cs typeface="Arial" pitchFamily="34" charset="0"/>
              </a:rPr>
              <a:t>whereever</a:t>
            </a:r>
            <a:r>
              <a:rPr lang="en-US" altLang="en-US" sz="2400" dirty="0">
                <a:latin typeface="Candara" pitchFamily="34" charset="0"/>
                <a:cs typeface="Arial" pitchFamily="34" charset="0"/>
              </a:rPr>
              <a:t> the Empire needed them, was greatly resented by the Hindus, as traveling by sea for some Hindus meant leaving the fold of Hinduism   </a:t>
            </a:r>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p:txBody>
          <a:bodyPr/>
          <a:lstStyle/>
          <a:p>
            <a:fld id="{08A8661F-1CDE-4F7E-AE93-7F9785FD6839}" type="slidenum">
              <a:rPr lang="en-US" smtClean="0"/>
              <a:pPr/>
              <a:t>8</a:t>
            </a:fld>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4667220"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Immediate Cause</a:t>
            </a:r>
          </a:p>
        </p:txBody>
      </p:sp>
      <p:sp>
        <p:nvSpPr>
          <p:cNvPr id="6" name="TextBox 5"/>
          <p:cNvSpPr txBox="1"/>
          <p:nvPr/>
        </p:nvSpPr>
        <p:spPr>
          <a:xfrm>
            <a:off x="685801" y="1741320"/>
            <a:ext cx="8020022" cy="4893647"/>
          </a:xfrm>
          <a:prstGeom prst="rect">
            <a:avLst/>
          </a:prstGeom>
          <a:noFill/>
        </p:spPr>
        <p:txBody>
          <a:bodyPr wrap="square" rtlCol="0">
            <a:spAutoFit/>
          </a:bodyPr>
          <a:lstStyle/>
          <a:p>
            <a:pPr marL="914400" lvl="1" indent="-457200" algn="just">
              <a:buFont typeface="Arial" panose="020B0604020202020204" pitchFamily="34" charset="0"/>
              <a:buChar char="•"/>
            </a:pPr>
            <a:r>
              <a:rPr lang="en-US" altLang="en-US" sz="2400" dirty="0">
                <a:latin typeface="Candara" pitchFamily="34" charset="0"/>
                <a:cs typeface="Arial" pitchFamily="34" charset="0"/>
              </a:rPr>
              <a:t>Enfield rifles were introduced in the military.</a:t>
            </a:r>
            <a:endParaRPr lang="en-US" sz="2400" dirty="0">
              <a:latin typeface="Candara" pitchFamily="34" charset="0"/>
              <a:cs typeface="Arial" pitchFamily="34" charset="0"/>
            </a:endParaRP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bullets of these rifles were covered by papers with grease like substance. The </a:t>
            </a: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were to cut the cover with teeth before using it. </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Rumor spread that the grease substance is made up of the fat of pigs and cows.</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Both Muslims and Hindu </a:t>
            </a:r>
            <a:r>
              <a:rPr lang="en-US" altLang="en-US" sz="2400" dirty="0" err="1">
                <a:latin typeface="Candara" pitchFamily="34" charset="0"/>
                <a:cs typeface="Arial" pitchFamily="34" charset="0"/>
              </a:rPr>
              <a:t>sepoys</a:t>
            </a:r>
            <a:r>
              <a:rPr lang="en-US" altLang="en-US" sz="2400" dirty="0">
                <a:latin typeface="Candara" pitchFamily="34" charset="0"/>
                <a:cs typeface="Arial" pitchFamily="34" charset="0"/>
              </a:rPr>
              <a:t> refused to cut the cover. They protested against the introduction of this new munition and were arrested.  It ultimately ignited the fire of mutiny all over India</a:t>
            </a:r>
          </a:p>
          <a:p>
            <a:pPr marL="914400" lvl="1" indent="-457200" algn="just">
              <a:buFont typeface="Arial" panose="020B0604020202020204" pitchFamily="34" charset="0"/>
              <a:buChar char="•"/>
            </a:pPr>
            <a:r>
              <a:rPr lang="en-US" altLang="en-US" sz="2400" dirty="0">
                <a:latin typeface="Candara" pitchFamily="34" charset="0"/>
                <a:cs typeface="Arial" pitchFamily="34" charset="0"/>
              </a:rPr>
              <a:t>The Mutiny  was suppressed and the British government  officially took over the rule of India from EIC.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94731325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4899</TotalTime>
  <Words>2595</Words>
  <Application>Microsoft Office PowerPoint</Application>
  <PresentationFormat>On-screen Show (4:3)</PresentationFormat>
  <Paragraphs>220</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448</cp:revision>
  <dcterms:created xsi:type="dcterms:W3CDTF">2015-07-28T10:20:14Z</dcterms:created>
  <dcterms:modified xsi:type="dcterms:W3CDTF">2020-03-26T21:20:26Z</dcterms:modified>
</cp:coreProperties>
</file>